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2.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6" r:id="rId1"/>
  </p:sldMasterIdLst>
  <p:notesMasterIdLst>
    <p:notesMasterId r:id="rId121"/>
  </p:notesMasterIdLst>
  <p:handoutMasterIdLst>
    <p:handoutMasterId r:id="rId122"/>
  </p:handoutMasterIdLst>
  <p:sldIdLst>
    <p:sldId id="256" r:id="rId2"/>
    <p:sldId id="257" r:id="rId3"/>
    <p:sldId id="408" r:id="rId4"/>
    <p:sldId id="409" r:id="rId5"/>
    <p:sldId id="335" r:id="rId6"/>
    <p:sldId id="413" r:id="rId7"/>
    <p:sldId id="407" r:id="rId8"/>
    <p:sldId id="422" r:id="rId9"/>
    <p:sldId id="481" r:id="rId10"/>
    <p:sldId id="482" r:id="rId11"/>
    <p:sldId id="483" r:id="rId12"/>
    <p:sldId id="484" r:id="rId13"/>
    <p:sldId id="485" r:id="rId14"/>
    <p:sldId id="478" r:id="rId15"/>
    <p:sldId id="479" r:id="rId16"/>
    <p:sldId id="480" r:id="rId17"/>
    <p:sldId id="412" r:id="rId18"/>
    <p:sldId id="477" r:id="rId19"/>
    <p:sldId id="411" r:id="rId20"/>
    <p:sldId id="414" r:id="rId21"/>
    <p:sldId id="415" r:id="rId22"/>
    <p:sldId id="424" r:id="rId23"/>
    <p:sldId id="425" r:id="rId24"/>
    <p:sldId id="426" r:id="rId25"/>
    <p:sldId id="427" r:id="rId26"/>
    <p:sldId id="428" r:id="rId27"/>
    <p:sldId id="486" r:id="rId28"/>
    <p:sldId id="353" r:id="rId29"/>
    <p:sldId id="436" r:id="rId30"/>
    <p:sldId id="437" r:id="rId31"/>
    <p:sldId id="438" r:id="rId32"/>
    <p:sldId id="354" r:id="rId33"/>
    <p:sldId id="439" r:id="rId34"/>
    <p:sldId id="440" r:id="rId35"/>
    <p:sldId id="441" r:id="rId36"/>
    <p:sldId id="442" r:id="rId37"/>
    <p:sldId id="444" r:id="rId38"/>
    <p:sldId id="443" r:id="rId39"/>
    <p:sldId id="445" r:id="rId40"/>
    <p:sldId id="446" r:id="rId41"/>
    <p:sldId id="447" r:id="rId42"/>
    <p:sldId id="476" r:id="rId43"/>
    <p:sldId id="449" r:id="rId44"/>
    <p:sldId id="450" r:id="rId45"/>
    <p:sldId id="451" r:id="rId46"/>
    <p:sldId id="452" r:id="rId47"/>
    <p:sldId id="453" r:id="rId48"/>
    <p:sldId id="454" r:id="rId49"/>
    <p:sldId id="455" r:id="rId50"/>
    <p:sldId id="456" r:id="rId51"/>
    <p:sldId id="457" r:id="rId52"/>
    <p:sldId id="458" r:id="rId53"/>
    <p:sldId id="459" r:id="rId54"/>
    <p:sldId id="460" r:id="rId55"/>
    <p:sldId id="461" r:id="rId56"/>
    <p:sldId id="463" r:id="rId57"/>
    <p:sldId id="465" r:id="rId58"/>
    <p:sldId id="466" r:id="rId59"/>
    <p:sldId id="468" r:id="rId60"/>
    <p:sldId id="467" r:id="rId61"/>
    <p:sldId id="469" r:id="rId62"/>
    <p:sldId id="470" r:id="rId63"/>
    <p:sldId id="471" r:id="rId64"/>
    <p:sldId id="472" r:id="rId65"/>
    <p:sldId id="473" r:id="rId66"/>
    <p:sldId id="474" r:id="rId67"/>
    <p:sldId id="475" r:id="rId68"/>
    <p:sldId id="448" r:id="rId69"/>
    <p:sldId id="355" r:id="rId70"/>
    <p:sldId id="356" r:id="rId71"/>
    <p:sldId id="357" r:id="rId72"/>
    <p:sldId id="358" r:id="rId73"/>
    <p:sldId id="359" r:id="rId74"/>
    <p:sldId id="360" r:id="rId75"/>
    <p:sldId id="361" r:id="rId76"/>
    <p:sldId id="362" r:id="rId77"/>
    <p:sldId id="363" r:id="rId78"/>
    <p:sldId id="364" r:id="rId79"/>
    <p:sldId id="365" r:id="rId80"/>
    <p:sldId id="366" r:id="rId81"/>
    <p:sldId id="367" r:id="rId82"/>
    <p:sldId id="368" r:id="rId83"/>
    <p:sldId id="369" r:id="rId84"/>
    <p:sldId id="370" r:id="rId85"/>
    <p:sldId id="371" r:id="rId86"/>
    <p:sldId id="372" r:id="rId87"/>
    <p:sldId id="373" r:id="rId88"/>
    <p:sldId id="374" r:id="rId89"/>
    <p:sldId id="375" r:id="rId90"/>
    <p:sldId id="376" r:id="rId91"/>
    <p:sldId id="377" r:id="rId92"/>
    <p:sldId id="378" r:id="rId93"/>
    <p:sldId id="379" r:id="rId94"/>
    <p:sldId id="380" r:id="rId95"/>
    <p:sldId id="381" r:id="rId96"/>
    <p:sldId id="382" r:id="rId97"/>
    <p:sldId id="383" r:id="rId98"/>
    <p:sldId id="384" r:id="rId99"/>
    <p:sldId id="385" r:id="rId100"/>
    <p:sldId id="386" r:id="rId101"/>
    <p:sldId id="387" r:id="rId102"/>
    <p:sldId id="388" r:id="rId103"/>
    <p:sldId id="389" r:id="rId104"/>
    <p:sldId id="390" r:id="rId105"/>
    <p:sldId id="391" r:id="rId106"/>
    <p:sldId id="392" r:id="rId107"/>
    <p:sldId id="393" r:id="rId108"/>
    <p:sldId id="394" r:id="rId109"/>
    <p:sldId id="395" r:id="rId110"/>
    <p:sldId id="396" r:id="rId111"/>
    <p:sldId id="397" r:id="rId112"/>
    <p:sldId id="398" r:id="rId113"/>
    <p:sldId id="399" r:id="rId114"/>
    <p:sldId id="400" r:id="rId115"/>
    <p:sldId id="401" r:id="rId116"/>
    <p:sldId id="402" r:id="rId117"/>
    <p:sldId id="403" r:id="rId118"/>
    <p:sldId id="404" r:id="rId119"/>
    <p:sldId id="405" r:id="rId120"/>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B34BA7A3-A6EF-4EE0-BDDF-1491F8500FD8}">
          <p14:sldIdLst>
            <p14:sldId id="256"/>
            <p14:sldId id="257"/>
            <p14:sldId id="408"/>
            <p14:sldId id="409"/>
            <p14:sldId id="335"/>
            <p14:sldId id="413"/>
            <p14:sldId id="407"/>
            <p14:sldId id="422"/>
            <p14:sldId id="481"/>
            <p14:sldId id="482"/>
            <p14:sldId id="483"/>
            <p14:sldId id="484"/>
            <p14:sldId id="485"/>
            <p14:sldId id="478"/>
            <p14:sldId id="479"/>
            <p14:sldId id="480"/>
            <p14:sldId id="412"/>
            <p14:sldId id="477"/>
            <p14:sldId id="411"/>
            <p14:sldId id="414"/>
            <p14:sldId id="415"/>
            <p14:sldId id="424"/>
            <p14:sldId id="425"/>
            <p14:sldId id="426"/>
            <p14:sldId id="427"/>
            <p14:sldId id="428"/>
            <p14:sldId id="486"/>
            <p14:sldId id="353"/>
            <p14:sldId id="436"/>
            <p14:sldId id="437"/>
            <p14:sldId id="438"/>
            <p14:sldId id="354"/>
            <p14:sldId id="439"/>
            <p14:sldId id="440"/>
            <p14:sldId id="441"/>
            <p14:sldId id="442"/>
            <p14:sldId id="444"/>
            <p14:sldId id="443"/>
            <p14:sldId id="445"/>
            <p14:sldId id="446"/>
            <p14:sldId id="447"/>
          </p14:sldIdLst>
        </p14:section>
        <p14:section name="ISO 9001:2015" id="{60EA0974-0E34-4C8A-BBDE-052AB586588D}">
          <p14:sldIdLst>
            <p14:sldId id="476"/>
            <p14:sldId id="449"/>
            <p14:sldId id="450"/>
            <p14:sldId id="451"/>
            <p14:sldId id="452"/>
            <p14:sldId id="453"/>
            <p14:sldId id="454"/>
            <p14:sldId id="455"/>
            <p14:sldId id="456"/>
            <p14:sldId id="457"/>
            <p14:sldId id="458"/>
            <p14:sldId id="459"/>
            <p14:sldId id="460"/>
            <p14:sldId id="461"/>
            <p14:sldId id="463"/>
            <p14:sldId id="465"/>
            <p14:sldId id="466"/>
            <p14:sldId id="468"/>
            <p14:sldId id="467"/>
            <p14:sldId id="469"/>
            <p14:sldId id="470"/>
            <p14:sldId id="471"/>
            <p14:sldId id="472"/>
            <p14:sldId id="473"/>
          </p14:sldIdLst>
        </p14:section>
        <p14:section name="Final" id="{3DF3BD55-8462-4FEE-ABE5-490642375A2A}">
          <p14:sldIdLst>
            <p14:sldId id="474"/>
            <p14:sldId id="475"/>
          </p14:sldIdLst>
        </p14:section>
        <p14:section name="ISO 9001:2008" id="{5A947130-D384-472F-A6F2-97A97E650568}">
          <p14:sldIdLst>
            <p14:sldId id="448"/>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ela"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1FC8C"/>
    <a:srgbClr val="BFBFBF"/>
    <a:srgbClr val="A6A6A6"/>
    <a:srgbClr val="1CADE4"/>
    <a:srgbClr val="EAF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78097" autoAdjust="0"/>
  </p:normalViewPr>
  <p:slideViewPr>
    <p:cSldViewPr snapToGrid="0">
      <p:cViewPr varScale="1">
        <p:scale>
          <a:sx n="54" d="100"/>
          <a:sy n="54" d="100"/>
        </p:scale>
        <p:origin x="114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BB8A03-9C5A-47C0-A73B-CE888DCEB3B6}" type="datetimeFigureOut">
              <a:rPr lang="es-AR" smtClean="0"/>
              <a:t>06/05/2016</a:t>
            </a:fld>
            <a:endParaRPr lang="es-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97CB18-E790-417E-8C72-0AD617E811CE}" type="slidenum">
              <a:rPr lang="es-AR" smtClean="0"/>
              <a:t>‹Nº›</a:t>
            </a:fld>
            <a:endParaRPr lang="es-AR"/>
          </a:p>
        </p:txBody>
      </p:sp>
    </p:spTree>
    <p:extLst>
      <p:ext uri="{BB962C8B-B14F-4D97-AF65-F5344CB8AC3E}">
        <p14:creationId xmlns:p14="http://schemas.microsoft.com/office/powerpoint/2010/main" val="600433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620A70-211B-475D-922C-28E75F67A312}" type="datetimeFigureOut">
              <a:rPr lang="es-AR" smtClean="0"/>
              <a:t>06/05/2016</a:t>
            </a:fld>
            <a:endParaRPr lang="es-A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47D22F-6D74-468C-8766-2677EA8AB882}" type="slidenum">
              <a:rPr lang="es-AR" smtClean="0"/>
              <a:t>‹Nº›</a:t>
            </a:fld>
            <a:endParaRPr lang="es-AR"/>
          </a:p>
        </p:txBody>
      </p:sp>
    </p:spTree>
    <p:extLst>
      <p:ext uri="{BB962C8B-B14F-4D97-AF65-F5344CB8AC3E}">
        <p14:creationId xmlns:p14="http://schemas.microsoft.com/office/powerpoint/2010/main" val="2786808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b="0" dirty="0"/>
          </a:p>
        </p:txBody>
      </p:sp>
      <p:sp>
        <p:nvSpPr>
          <p:cNvPr id="4" name="Slide Number Placeholder 3"/>
          <p:cNvSpPr>
            <a:spLocks noGrp="1"/>
          </p:cNvSpPr>
          <p:nvPr>
            <p:ph type="sldNum" sz="quarter" idx="10"/>
          </p:nvPr>
        </p:nvSpPr>
        <p:spPr/>
        <p:txBody>
          <a:bodyPr/>
          <a:lstStyle/>
          <a:p>
            <a:fld id="{1D47D22F-6D74-468C-8766-2677EA8AB882}" type="slidenum">
              <a:rPr lang="es-AR" smtClean="0"/>
              <a:t>1</a:t>
            </a:fld>
            <a:endParaRPr lang="es-AR"/>
          </a:p>
        </p:txBody>
      </p:sp>
    </p:spTree>
    <p:extLst>
      <p:ext uri="{BB962C8B-B14F-4D97-AF65-F5344CB8AC3E}">
        <p14:creationId xmlns:p14="http://schemas.microsoft.com/office/powerpoint/2010/main" val="4090333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Comic Sans MS" panose="030F0702030302020204" pitchFamily="66" charset="0"/>
              </a:defRPr>
            </a:lvl1pPr>
            <a:lvl2pPr marL="742950" indent="-285750" defTabSz="966788" eaLnBrk="0" hangingPunct="0">
              <a:defRPr>
                <a:solidFill>
                  <a:schemeClr val="tx1"/>
                </a:solidFill>
                <a:latin typeface="Comic Sans MS" panose="030F0702030302020204" pitchFamily="66" charset="0"/>
              </a:defRPr>
            </a:lvl2pPr>
            <a:lvl3pPr marL="1143000" indent="-228600" defTabSz="966788" eaLnBrk="0" hangingPunct="0">
              <a:defRPr>
                <a:solidFill>
                  <a:schemeClr val="tx1"/>
                </a:solidFill>
                <a:latin typeface="Comic Sans MS" panose="030F0702030302020204" pitchFamily="66" charset="0"/>
              </a:defRPr>
            </a:lvl3pPr>
            <a:lvl4pPr marL="1600200" indent="-228600" defTabSz="966788" eaLnBrk="0" hangingPunct="0">
              <a:defRPr>
                <a:solidFill>
                  <a:schemeClr val="tx1"/>
                </a:solidFill>
                <a:latin typeface="Comic Sans MS" panose="030F0702030302020204" pitchFamily="66" charset="0"/>
              </a:defRPr>
            </a:lvl4pPr>
            <a:lvl5pPr marL="2057400" indent="-228600" defTabSz="966788" eaLnBrk="0" hangingPunct="0">
              <a:defRPr>
                <a:solidFill>
                  <a:schemeClr val="tx1"/>
                </a:solidFill>
                <a:latin typeface="Comic Sans MS" panose="030F0702030302020204" pitchFamily="66" charset="0"/>
              </a:defRPr>
            </a:lvl5pPr>
            <a:lvl6pPr marL="2514600" indent="-228600" defTabSz="966788"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66788"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66788"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66788"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A47A8D04-0E17-47FD-B954-8E272FACFDA4}" type="slidenum">
              <a:rPr lang="es-ES" altLang="es-AR">
                <a:latin typeface="Arial" panose="020B0604020202020204" pitchFamily="34" charset="0"/>
              </a:rPr>
              <a:pPr eaLnBrk="1" hangingPunct="1"/>
              <a:t>19</a:t>
            </a:fld>
            <a:endParaRPr lang="es-ES" altLang="es-AR">
              <a:latin typeface="Arial" panose="020B060402020202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smtClean="0">
              <a:latin typeface="Arial" panose="020B0604020202020204" pitchFamily="34" charset="0"/>
            </a:endParaRPr>
          </a:p>
        </p:txBody>
      </p:sp>
    </p:spTree>
    <p:extLst>
      <p:ext uri="{BB962C8B-B14F-4D97-AF65-F5344CB8AC3E}">
        <p14:creationId xmlns:p14="http://schemas.microsoft.com/office/powerpoint/2010/main" val="1013736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Comic Sans MS" panose="030F0702030302020204" pitchFamily="66" charset="0"/>
              </a:defRPr>
            </a:lvl1pPr>
            <a:lvl2pPr marL="742950" indent="-285750" defTabSz="966788" eaLnBrk="0" hangingPunct="0">
              <a:defRPr>
                <a:solidFill>
                  <a:schemeClr val="tx1"/>
                </a:solidFill>
                <a:latin typeface="Comic Sans MS" panose="030F0702030302020204" pitchFamily="66" charset="0"/>
              </a:defRPr>
            </a:lvl2pPr>
            <a:lvl3pPr marL="1143000" indent="-228600" defTabSz="966788" eaLnBrk="0" hangingPunct="0">
              <a:defRPr>
                <a:solidFill>
                  <a:schemeClr val="tx1"/>
                </a:solidFill>
                <a:latin typeface="Comic Sans MS" panose="030F0702030302020204" pitchFamily="66" charset="0"/>
              </a:defRPr>
            </a:lvl3pPr>
            <a:lvl4pPr marL="1600200" indent="-228600" defTabSz="966788" eaLnBrk="0" hangingPunct="0">
              <a:defRPr>
                <a:solidFill>
                  <a:schemeClr val="tx1"/>
                </a:solidFill>
                <a:latin typeface="Comic Sans MS" panose="030F0702030302020204" pitchFamily="66" charset="0"/>
              </a:defRPr>
            </a:lvl4pPr>
            <a:lvl5pPr marL="2057400" indent="-228600" defTabSz="966788" eaLnBrk="0" hangingPunct="0">
              <a:defRPr>
                <a:solidFill>
                  <a:schemeClr val="tx1"/>
                </a:solidFill>
                <a:latin typeface="Comic Sans MS" panose="030F0702030302020204" pitchFamily="66" charset="0"/>
              </a:defRPr>
            </a:lvl5pPr>
            <a:lvl6pPr marL="2514600" indent="-228600" defTabSz="966788"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66788"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66788"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66788"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A47A8D04-0E17-47FD-B954-8E272FACFDA4}" type="slidenum">
              <a:rPr lang="es-ES" altLang="es-AR">
                <a:latin typeface="Arial" panose="020B0604020202020204" pitchFamily="34" charset="0"/>
              </a:rPr>
              <a:pPr eaLnBrk="1" hangingPunct="1"/>
              <a:t>22</a:t>
            </a:fld>
            <a:endParaRPr lang="es-ES" altLang="es-AR">
              <a:latin typeface="Arial" panose="020B060402020202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smtClean="0">
              <a:latin typeface="Arial" panose="020B0604020202020204" pitchFamily="34" charset="0"/>
            </a:endParaRPr>
          </a:p>
        </p:txBody>
      </p:sp>
    </p:spTree>
    <p:extLst>
      <p:ext uri="{BB962C8B-B14F-4D97-AF65-F5344CB8AC3E}">
        <p14:creationId xmlns:p14="http://schemas.microsoft.com/office/powerpoint/2010/main" val="1922366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DEBFFD4E-D158-4241-BA2A-93AE8E8BCFC7}" type="slidenum">
              <a:rPr lang="es-ES" altLang="es-AR"/>
              <a:pPr/>
              <a:t>27</a:t>
            </a:fld>
            <a:endParaRPr lang="es-ES" altLang="es-AR"/>
          </a:p>
        </p:txBody>
      </p:sp>
      <p:sp>
        <p:nvSpPr>
          <p:cNvPr id="135169"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35170"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35171"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2"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847845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AEA2D6B3-BF11-4492-A78C-1E21B5FD6304}" type="slidenum">
              <a:rPr lang="es-ES" altLang="es-AR"/>
              <a:pPr/>
              <a:t>28</a:t>
            </a:fld>
            <a:endParaRPr lang="es-ES" altLang="es-AR"/>
          </a:p>
        </p:txBody>
      </p:sp>
      <p:sp>
        <p:nvSpPr>
          <p:cNvPr id="136193"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36194"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36195"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6196"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2050731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AEA2D6B3-BF11-4492-A78C-1E21B5FD6304}" type="slidenum">
              <a:rPr lang="es-ES" altLang="es-AR"/>
              <a:pPr/>
              <a:t>29</a:t>
            </a:fld>
            <a:endParaRPr lang="es-ES" altLang="es-AR"/>
          </a:p>
        </p:txBody>
      </p:sp>
      <p:sp>
        <p:nvSpPr>
          <p:cNvPr id="136193"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36194"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36195"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6196"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2803037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lo largo de los años ISO ha publicado muchas normas de sistemas de gestión en temas de calidad, medioambiente y varios otros. A pesar de compartir elementos comunes, todas las normas ISO de sistemas de gestión </a:t>
            </a:r>
            <a:r>
              <a:rPr lang="es-AR" b="1" dirty="0" smtClean="0"/>
              <a:t>tienen diferentes estructuras</a:t>
            </a:r>
            <a:r>
              <a:rPr lang="es-AR" dirty="0" smtClean="0"/>
              <a:t>. Esto, a su vez, da lugar a cierta confusión y dificultades en los procesos de implementación.</a:t>
            </a:r>
          </a:p>
          <a:p>
            <a:r>
              <a:rPr lang="es-AR" b="1" dirty="0" smtClean="0"/>
              <a:t>¿Por qué una nueva estructura de alto nivel?</a:t>
            </a:r>
            <a:endParaRPr lang="es-AR" dirty="0" smtClean="0"/>
          </a:p>
          <a:p>
            <a:r>
              <a:rPr lang="es-AR" dirty="0" smtClean="0"/>
              <a:t>Muchas organizaciones poseen más de una Norma implementada y certificada o requieren hacerlo. Hacer esto de forma individual ocupa una gran cantidad de tiempo y recursos extras, por lo que existe una clara necesidad de encontrar una </a:t>
            </a:r>
            <a:r>
              <a:rPr lang="es-AR" b="1" dirty="0" smtClean="0"/>
              <a:t>forma de integrar y combinar las normas de la mejor manera posible</a:t>
            </a:r>
            <a:r>
              <a:rPr lang="es-AR" dirty="0" smtClean="0"/>
              <a:t>. Para abordar este problema, ISO desarrolló el Anexo SL.</a:t>
            </a:r>
          </a:p>
          <a:p>
            <a:r>
              <a:rPr lang="es-AR" b="1" dirty="0" smtClean="0"/>
              <a:t>Anexo SL</a:t>
            </a:r>
          </a:p>
          <a:p>
            <a:r>
              <a:rPr lang="es-AR" dirty="0" smtClean="0"/>
              <a:t>En el futuro toda norma de sistema de gestión </a:t>
            </a:r>
            <a:r>
              <a:rPr lang="es-AR" b="1" dirty="0" smtClean="0"/>
              <a:t>debería ser coherente y compatible</a:t>
            </a:r>
            <a:r>
              <a:rPr lang="es-AR" dirty="0" smtClean="0"/>
              <a:t>, mediante una misma estructura. Este podría ser el principio del fin del conflicto, la duplicación, la confusión y la incomprensión de diferentes normas de sistema de gestión. Es un desafío a los auditores y a las organizaciones en centrar su pensamiento en forma holística al momento de visualizar los diferentes </a:t>
            </a:r>
            <a:r>
              <a:rPr lang="es-AR" b="1" dirty="0" smtClean="0"/>
              <a:t>sistemas de gestión integral</a:t>
            </a:r>
            <a:r>
              <a:rPr lang="es-AR" dirty="0" smtClean="0"/>
              <a:t>.</a:t>
            </a:r>
          </a:p>
          <a:p>
            <a:r>
              <a:rPr lang="es-AR" dirty="0" smtClean="0"/>
              <a:t>Antes conocida como la Guía 83 para delimitar la estructura de las normas ISO, el Anexo SL parte del nuevo Suplemento ISO, cuya codificación ha sido asignada independientemente de cualquier factor en particular, constituye el </a:t>
            </a:r>
            <a:r>
              <a:rPr lang="es-AR" b="1" dirty="0" smtClean="0"/>
              <a:t>pilar actual de la normalización de los estándares de sistemas de gestión</a:t>
            </a:r>
            <a:r>
              <a:rPr lang="es-AR" dirty="0" smtClean="0"/>
              <a:t> (por ejemplo ISO 9001, 14001, 22000, etc.) para lograr una estructura uniforme, el marco de un sistema de gestión genérico, que sea más fácil de manejar. Toda nueva norma de sistema de gestión de la ISO se adherirá a este nuevo marco conceptual y todos las Normas migrarán a la nueva estructura en su próxima revisión.</a:t>
            </a:r>
          </a:p>
          <a:p>
            <a:r>
              <a:rPr lang="es-AR" dirty="0" smtClean="0"/>
              <a:t>Para dar un ejemplo del valor que ofrece, actualmente si tomamos como pivote un requerimiento común entre 2 normas muy conocidas de la familia de normas de sistemas de gestión como ISO 9001 e ISO 14001, por ejemplo control de documentos, observamos que en el caso de ISO 9001, este requerimiento se encuentra en la cláusula 4.2.3, mientras que en ISO 14001 se localiza en 4.4.5. El Anexo SL enmienda esta situación ya que </a:t>
            </a:r>
            <a:r>
              <a:rPr lang="es-AR" b="1" dirty="0" smtClean="0"/>
              <a:t>los requerimientos aparecerán en la misma estructura aunque la disciplina cambie</a:t>
            </a:r>
            <a:r>
              <a:rPr lang="es-AR" dirty="0" smtClean="0"/>
              <a:t>. Será mandatorio de ahora en adelante que se siga una misma estructura ahora denominada de alto nivel, y sólo se adecúe a la especialidad en cuestión (calidad, medio ambiente, seguridad de la información, etc.).</a:t>
            </a:r>
          </a:p>
          <a:p>
            <a:r>
              <a:rPr lang="es-AR" dirty="0" smtClean="0"/>
              <a:t>El nuevo formato no alterará los requisitos de las normas, pero </a:t>
            </a:r>
            <a:r>
              <a:rPr lang="es-AR" b="1" dirty="0" smtClean="0"/>
              <a:t>ayudará a normalizar los enfoques lingüísticos y de gestión</a:t>
            </a:r>
            <a:r>
              <a:rPr lang="es-AR" dirty="0" smtClean="0"/>
              <a:t>. </a:t>
            </a:r>
          </a:p>
          <a:p>
            <a:endParaRPr lang="es-AR" dirty="0"/>
          </a:p>
        </p:txBody>
      </p:sp>
      <p:sp>
        <p:nvSpPr>
          <p:cNvPr id="4" name="Marcador de número de diapositiva 3"/>
          <p:cNvSpPr>
            <a:spLocks noGrp="1"/>
          </p:cNvSpPr>
          <p:nvPr>
            <p:ph type="sldNum" sz="quarter" idx="10"/>
          </p:nvPr>
        </p:nvSpPr>
        <p:spPr/>
        <p:txBody>
          <a:bodyPr/>
          <a:lstStyle/>
          <a:p>
            <a:fld id="{1D47D22F-6D74-468C-8766-2677EA8AB882}" type="slidenum">
              <a:rPr lang="es-AR" smtClean="0"/>
              <a:t>30</a:t>
            </a:fld>
            <a:endParaRPr lang="es-AR"/>
          </a:p>
        </p:txBody>
      </p:sp>
    </p:spTree>
    <p:extLst>
      <p:ext uri="{BB962C8B-B14F-4D97-AF65-F5344CB8AC3E}">
        <p14:creationId xmlns:p14="http://schemas.microsoft.com/office/powerpoint/2010/main" val="948703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0F271426-E514-4051-B833-BD958EFCFD7A}" type="slidenum">
              <a:rPr lang="es-ES" altLang="es-AR"/>
              <a:pPr/>
              <a:t>32</a:t>
            </a:fld>
            <a:endParaRPr lang="es-ES" altLang="es-AR"/>
          </a:p>
        </p:txBody>
      </p:sp>
      <p:sp>
        <p:nvSpPr>
          <p:cNvPr id="137217"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37218"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37219"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20"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961585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1D47D22F-6D74-468C-8766-2677EA8AB882}" type="slidenum">
              <a:rPr lang="es-AR" smtClean="0"/>
              <a:t>33</a:t>
            </a:fld>
            <a:endParaRPr lang="es-AR"/>
          </a:p>
        </p:txBody>
      </p:sp>
    </p:spTree>
    <p:extLst>
      <p:ext uri="{BB962C8B-B14F-4D97-AF65-F5344CB8AC3E}">
        <p14:creationId xmlns:p14="http://schemas.microsoft.com/office/powerpoint/2010/main" val="4206438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10"/>
          </p:nvPr>
        </p:nvSpPr>
        <p:spPr/>
        <p:txBody>
          <a:bodyPr/>
          <a:lstStyle/>
          <a:p>
            <a:fld id="{1D47D22F-6D74-468C-8766-2677EA8AB882}" type="slidenum">
              <a:rPr lang="es-AR" smtClean="0"/>
              <a:t>66</a:t>
            </a:fld>
            <a:endParaRPr lang="es-AR"/>
          </a:p>
        </p:txBody>
      </p:sp>
    </p:spTree>
    <p:extLst>
      <p:ext uri="{BB962C8B-B14F-4D97-AF65-F5344CB8AC3E}">
        <p14:creationId xmlns:p14="http://schemas.microsoft.com/office/powerpoint/2010/main" val="1260932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DAF82246-AC78-4FCA-8072-24EAB9A60263}" type="slidenum">
              <a:rPr lang="es-ES" altLang="es-AR"/>
              <a:pPr/>
              <a:t>68</a:t>
            </a:fld>
            <a:endParaRPr lang="es-ES" altLang="es-AR"/>
          </a:p>
        </p:txBody>
      </p:sp>
      <p:sp>
        <p:nvSpPr>
          <p:cNvPr id="128001"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28002"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28003"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4"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1395987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buFontTx/>
              <a:buNone/>
              <a:defRPr/>
            </a:pPr>
            <a:endParaRPr lang="es-ES" dirty="0"/>
          </a:p>
        </p:txBody>
      </p:sp>
      <p:sp>
        <p:nvSpPr>
          <p:cNvPr id="4" name="Slide Number Placeholder 3"/>
          <p:cNvSpPr>
            <a:spLocks noGrp="1"/>
          </p:cNvSpPr>
          <p:nvPr>
            <p:ph type="sldNum" sz="quarter" idx="10"/>
          </p:nvPr>
        </p:nvSpPr>
        <p:spPr/>
        <p:txBody>
          <a:bodyPr/>
          <a:lstStyle/>
          <a:p>
            <a:fld id="{1D47D22F-6D74-468C-8766-2677EA8AB882}" type="slidenum">
              <a:rPr lang="es-AR" smtClean="0"/>
              <a:t>2</a:t>
            </a:fld>
            <a:endParaRPr lang="es-AR"/>
          </a:p>
        </p:txBody>
      </p:sp>
    </p:spTree>
    <p:extLst>
      <p:ext uri="{BB962C8B-B14F-4D97-AF65-F5344CB8AC3E}">
        <p14:creationId xmlns:p14="http://schemas.microsoft.com/office/powerpoint/2010/main" val="1713516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A3D5BFD2-7D7D-4F95-B4D2-E3221478F3BB}" type="slidenum">
              <a:rPr lang="es-ES" altLang="es-AR"/>
              <a:pPr/>
              <a:t>69</a:t>
            </a:fld>
            <a:endParaRPr lang="es-ES" altLang="es-AR"/>
          </a:p>
        </p:txBody>
      </p:sp>
      <p:sp>
        <p:nvSpPr>
          <p:cNvPr id="138241"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38242"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38243"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4"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2279960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2EFE3FD9-1E4D-4A82-89B7-248AA27BB633}" type="slidenum">
              <a:rPr lang="es-ES" altLang="es-AR"/>
              <a:pPr/>
              <a:t>70</a:t>
            </a:fld>
            <a:endParaRPr lang="es-ES" altLang="es-AR"/>
          </a:p>
        </p:txBody>
      </p:sp>
      <p:sp>
        <p:nvSpPr>
          <p:cNvPr id="139265"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39266"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39267"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8"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2061491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C665D0B9-C941-4807-8959-CA418D1A51C7}" type="slidenum">
              <a:rPr lang="es-ES" altLang="es-AR"/>
              <a:pPr/>
              <a:t>71</a:t>
            </a:fld>
            <a:endParaRPr lang="es-ES" altLang="es-AR"/>
          </a:p>
        </p:txBody>
      </p:sp>
      <p:sp>
        <p:nvSpPr>
          <p:cNvPr id="140289"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40290"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40291"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2"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2703437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26CE2B05-CFB6-48F1-8A7E-42C445E18A58}" type="slidenum">
              <a:rPr lang="es-ES" altLang="es-AR"/>
              <a:pPr/>
              <a:t>72</a:t>
            </a:fld>
            <a:endParaRPr lang="es-ES" altLang="es-AR"/>
          </a:p>
        </p:txBody>
      </p:sp>
      <p:sp>
        <p:nvSpPr>
          <p:cNvPr id="141313"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41314"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41315"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1316"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419737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7D046F97-B8C9-4B9F-8D02-984138547BD1}" type="slidenum">
              <a:rPr lang="es-ES" altLang="es-AR"/>
              <a:pPr/>
              <a:t>73</a:t>
            </a:fld>
            <a:endParaRPr lang="es-ES" altLang="es-AR"/>
          </a:p>
        </p:txBody>
      </p:sp>
      <p:sp>
        <p:nvSpPr>
          <p:cNvPr id="142337"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42338"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42339"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2340"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522620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D7360A78-BE1A-424E-A901-EA4FC287DB06}" type="slidenum">
              <a:rPr lang="es-ES" altLang="es-AR"/>
              <a:pPr/>
              <a:t>74</a:t>
            </a:fld>
            <a:endParaRPr lang="es-ES" altLang="es-AR"/>
          </a:p>
        </p:txBody>
      </p:sp>
      <p:sp>
        <p:nvSpPr>
          <p:cNvPr id="143361"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43362"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43363"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64"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3215524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7AFE3D82-5C8C-4023-B956-9CCE84C0A42B}" type="slidenum">
              <a:rPr lang="es-ES" altLang="es-AR"/>
              <a:pPr/>
              <a:t>75</a:t>
            </a:fld>
            <a:endParaRPr lang="es-ES" altLang="es-AR"/>
          </a:p>
        </p:txBody>
      </p:sp>
      <p:sp>
        <p:nvSpPr>
          <p:cNvPr id="144385"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44386"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44387"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4388"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543429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BBF75434-C5B7-4E62-A491-32E6DA8838E2}" type="slidenum">
              <a:rPr lang="es-ES" altLang="es-AR"/>
              <a:pPr/>
              <a:t>76</a:t>
            </a:fld>
            <a:endParaRPr lang="es-ES" altLang="es-AR"/>
          </a:p>
        </p:txBody>
      </p:sp>
      <p:sp>
        <p:nvSpPr>
          <p:cNvPr id="145409"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45410"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45411"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5412"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43101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28C7A4F9-DAFC-4B6D-9887-89331F8B585B}" type="slidenum">
              <a:rPr lang="es-ES" altLang="es-AR"/>
              <a:pPr/>
              <a:t>77</a:t>
            </a:fld>
            <a:endParaRPr lang="es-ES" altLang="es-AR"/>
          </a:p>
        </p:txBody>
      </p:sp>
      <p:sp>
        <p:nvSpPr>
          <p:cNvPr id="146433"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46434"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46435"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6436"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83806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10FCF1D4-4D96-4C6E-BA59-CC24223AE36A}" type="slidenum">
              <a:rPr lang="es-ES" altLang="es-AR"/>
              <a:pPr/>
              <a:t>78</a:t>
            </a:fld>
            <a:endParaRPr lang="es-ES" altLang="es-AR"/>
          </a:p>
        </p:txBody>
      </p:sp>
      <p:sp>
        <p:nvSpPr>
          <p:cNvPr id="147457"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47458"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47459"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60"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41277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DAF82246-AC78-4FCA-8072-24EAB9A60263}" type="slidenum">
              <a:rPr lang="es-ES" altLang="es-AR"/>
              <a:pPr/>
              <a:t>9</a:t>
            </a:fld>
            <a:endParaRPr lang="es-ES" altLang="es-AR"/>
          </a:p>
        </p:txBody>
      </p:sp>
      <p:sp>
        <p:nvSpPr>
          <p:cNvPr id="128001"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28002"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28003"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4"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1516483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6D9DCC7D-3236-4793-B1DC-42DE1FCC37D6}" type="slidenum">
              <a:rPr lang="es-ES" altLang="es-AR"/>
              <a:pPr/>
              <a:t>79</a:t>
            </a:fld>
            <a:endParaRPr lang="es-ES" altLang="es-AR"/>
          </a:p>
        </p:txBody>
      </p:sp>
      <p:sp>
        <p:nvSpPr>
          <p:cNvPr id="148481"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48482"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48483"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4"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814704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99D1F3C4-CADB-48FC-B778-20E9BA2BC13F}" type="slidenum">
              <a:rPr lang="es-ES" altLang="es-AR"/>
              <a:pPr/>
              <a:t>80</a:t>
            </a:fld>
            <a:endParaRPr lang="es-ES" altLang="es-AR"/>
          </a:p>
        </p:txBody>
      </p:sp>
      <p:sp>
        <p:nvSpPr>
          <p:cNvPr id="149505"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49506"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49507"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8"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1781835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93EAF485-5FF8-4A83-AEF7-E883085CE021}" type="slidenum">
              <a:rPr lang="es-ES" altLang="es-AR"/>
              <a:pPr/>
              <a:t>81</a:t>
            </a:fld>
            <a:endParaRPr lang="es-ES" altLang="es-AR"/>
          </a:p>
        </p:txBody>
      </p:sp>
      <p:sp>
        <p:nvSpPr>
          <p:cNvPr id="150529"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50530"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50531"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0532"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544158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36F621AD-CE33-436B-AD37-42B498C625DF}" type="slidenum">
              <a:rPr lang="es-ES" altLang="es-AR"/>
              <a:pPr/>
              <a:t>82</a:t>
            </a:fld>
            <a:endParaRPr lang="es-ES" altLang="es-AR"/>
          </a:p>
        </p:txBody>
      </p:sp>
      <p:sp>
        <p:nvSpPr>
          <p:cNvPr id="151553"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51554"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51555"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6"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22195079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BC7336C5-F535-4B2A-8120-98EF5C5FA1B6}" type="slidenum">
              <a:rPr lang="es-ES" altLang="es-AR"/>
              <a:pPr/>
              <a:t>83</a:t>
            </a:fld>
            <a:endParaRPr lang="es-ES" altLang="es-AR"/>
          </a:p>
        </p:txBody>
      </p:sp>
      <p:sp>
        <p:nvSpPr>
          <p:cNvPr id="152577"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52578"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52579"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2580"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41470104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D84EB21B-71B9-432A-8FF3-75851AFB48E3}" type="slidenum">
              <a:rPr lang="es-ES" altLang="es-AR"/>
              <a:pPr/>
              <a:t>84</a:t>
            </a:fld>
            <a:endParaRPr lang="es-ES" altLang="es-AR"/>
          </a:p>
        </p:txBody>
      </p:sp>
      <p:sp>
        <p:nvSpPr>
          <p:cNvPr id="153601"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53602"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53603"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04"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4239011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19C4F5D0-313A-4C4F-A277-9BBDDB86DD24}" type="slidenum">
              <a:rPr lang="es-ES" altLang="es-AR"/>
              <a:pPr/>
              <a:t>85</a:t>
            </a:fld>
            <a:endParaRPr lang="es-ES" altLang="es-AR"/>
          </a:p>
        </p:txBody>
      </p:sp>
      <p:sp>
        <p:nvSpPr>
          <p:cNvPr id="154625"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54626"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54627"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8"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3866981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04716249-2F87-410A-B07E-EF4E7A4FDFBF}" type="slidenum">
              <a:rPr lang="es-ES" altLang="es-AR"/>
              <a:pPr/>
              <a:t>86</a:t>
            </a:fld>
            <a:endParaRPr lang="es-ES" altLang="es-AR"/>
          </a:p>
        </p:txBody>
      </p:sp>
      <p:sp>
        <p:nvSpPr>
          <p:cNvPr id="155649"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55650"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55651"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2"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4102286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5E5E9E98-7883-4462-9FA7-AEEC9D19B3AE}" type="slidenum">
              <a:rPr lang="es-ES" altLang="es-AR"/>
              <a:pPr/>
              <a:t>87</a:t>
            </a:fld>
            <a:endParaRPr lang="es-ES" altLang="es-AR"/>
          </a:p>
        </p:txBody>
      </p:sp>
      <p:sp>
        <p:nvSpPr>
          <p:cNvPr id="156673"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56674"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56675"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6676"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2763898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26716FAB-2581-4D67-9BC5-3008F5459694}" type="slidenum">
              <a:rPr lang="es-ES" altLang="es-AR"/>
              <a:pPr/>
              <a:t>88</a:t>
            </a:fld>
            <a:endParaRPr lang="es-ES" altLang="es-AR"/>
          </a:p>
        </p:txBody>
      </p:sp>
      <p:sp>
        <p:nvSpPr>
          <p:cNvPr id="157697"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57698"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57699"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7700"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371489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FB4E8DDD-993E-425A-A80D-C3F42923FE08}" type="slidenum">
              <a:rPr lang="es-ES" altLang="es-AR"/>
              <a:pPr/>
              <a:t>10</a:t>
            </a:fld>
            <a:endParaRPr lang="es-ES" altLang="es-AR"/>
          </a:p>
        </p:txBody>
      </p:sp>
      <p:sp>
        <p:nvSpPr>
          <p:cNvPr id="129025"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29026"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29027"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8"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512617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7E248E0C-71C3-4359-878D-EBB4629F7669}" type="slidenum">
              <a:rPr lang="es-ES" altLang="es-AR"/>
              <a:pPr/>
              <a:t>89</a:t>
            </a:fld>
            <a:endParaRPr lang="es-ES" altLang="es-AR"/>
          </a:p>
        </p:txBody>
      </p:sp>
      <p:sp>
        <p:nvSpPr>
          <p:cNvPr id="158721"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58722"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58723"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4"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4143299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BD72D3B2-69A4-4BE3-8AE5-F00E66ADA1E0}" type="slidenum">
              <a:rPr lang="es-ES" altLang="es-AR"/>
              <a:pPr/>
              <a:t>90</a:t>
            </a:fld>
            <a:endParaRPr lang="es-ES" altLang="es-AR"/>
          </a:p>
        </p:txBody>
      </p:sp>
      <p:sp>
        <p:nvSpPr>
          <p:cNvPr id="159745"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59746"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59747"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8"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33894817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555844DF-9FF7-4AAD-8F0B-C08553A5B18F}" type="slidenum">
              <a:rPr lang="es-ES" altLang="es-AR"/>
              <a:pPr/>
              <a:t>91</a:t>
            </a:fld>
            <a:endParaRPr lang="es-ES" altLang="es-AR"/>
          </a:p>
        </p:txBody>
      </p:sp>
      <p:sp>
        <p:nvSpPr>
          <p:cNvPr id="160769"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60770"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60771"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2"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11928010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BF3DD08E-2F58-4DDF-9001-DB7FDC2DB1F7}" type="slidenum">
              <a:rPr lang="es-ES" altLang="es-AR"/>
              <a:pPr/>
              <a:t>92</a:t>
            </a:fld>
            <a:endParaRPr lang="es-ES" altLang="es-AR"/>
          </a:p>
        </p:txBody>
      </p:sp>
      <p:sp>
        <p:nvSpPr>
          <p:cNvPr id="161793"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61794"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61795"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1796"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22626382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7CBF41D0-5B6B-48F1-8E50-21FBF76DA70D}" type="slidenum">
              <a:rPr lang="es-ES" altLang="es-AR"/>
              <a:pPr/>
              <a:t>93</a:t>
            </a:fld>
            <a:endParaRPr lang="es-ES" altLang="es-AR"/>
          </a:p>
        </p:txBody>
      </p:sp>
      <p:sp>
        <p:nvSpPr>
          <p:cNvPr id="162817"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62818"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62819"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33412410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81AA43C4-105A-411A-A591-944AD5D2D1DE}" type="slidenum">
              <a:rPr lang="es-ES" altLang="es-AR"/>
              <a:pPr/>
              <a:t>94</a:t>
            </a:fld>
            <a:endParaRPr lang="es-ES" altLang="es-AR"/>
          </a:p>
        </p:txBody>
      </p:sp>
      <p:sp>
        <p:nvSpPr>
          <p:cNvPr id="163841"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63842"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63843"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44"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32972868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CD550311-98E8-43EA-A9C7-562C658F049B}" type="slidenum">
              <a:rPr lang="es-ES" altLang="es-AR"/>
              <a:pPr/>
              <a:t>95</a:t>
            </a:fld>
            <a:endParaRPr lang="es-ES" altLang="es-AR"/>
          </a:p>
        </p:txBody>
      </p:sp>
      <p:sp>
        <p:nvSpPr>
          <p:cNvPr id="164865"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64866"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64867"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4868"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30646438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F4402CA8-8785-40D4-8986-8CC7908014EA}" type="slidenum">
              <a:rPr lang="es-ES" altLang="es-AR"/>
              <a:pPr/>
              <a:t>96</a:t>
            </a:fld>
            <a:endParaRPr lang="es-ES" altLang="es-AR"/>
          </a:p>
        </p:txBody>
      </p:sp>
      <p:sp>
        <p:nvSpPr>
          <p:cNvPr id="165889"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65890"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65891"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5892"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23612458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82668F39-9FEE-49D2-8AB1-BEB4197A8769}" type="slidenum">
              <a:rPr lang="es-ES" altLang="es-AR"/>
              <a:pPr/>
              <a:t>97</a:t>
            </a:fld>
            <a:endParaRPr lang="es-ES" altLang="es-AR"/>
          </a:p>
        </p:txBody>
      </p:sp>
      <p:sp>
        <p:nvSpPr>
          <p:cNvPr id="166913"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66914"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66915"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6916"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14904022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B899BD82-B0F8-4C5A-9C70-A90DEE9B17C6}" type="slidenum">
              <a:rPr lang="es-ES" altLang="es-AR"/>
              <a:pPr/>
              <a:t>98</a:t>
            </a:fld>
            <a:endParaRPr lang="es-ES" altLang="es-AR"/>
          </a:p>
        </p:txBody>
      </p:sp>
      <p:sp>
        <p:nvSpPr>
          <p:cNvPr id="167937"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67938"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67939"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7940"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355626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FB4E8DDD-993E-425A-A80D-C3F42923FE08}" type="slidenum">
              <a:rPr lang="es-ES" altLang="es-AR"/>
              <a:pPr/>
              <a:t>11</a:t>
            </a:fld>
            <a:endParaRPr lang="es-ES" altLang="es-AR"/>
          </a:p>
        </p:txBody>
      </p:sp>
      <p:sp>
        <p:nvSpPr>
          <p:cNvPr id="129025"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29026"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29027"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8"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23897201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8F823D17-6724-4B55-B8CD-32CE88C35860}" type="slidenum">
              <a:rPr lang="es-ES" altLang="es-AR"/>
              <a:pPr/>
              <a:t>99</a:t>
            </a:fld>
            <a:endParaRPr lang="es-ES" altLang="es-AR"/>
          </a:p>
        </p:txBody>
      </p:sp>
      <p:sp>
        <p:nvSpPr>
          <p:cNvPr id="168961"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68962"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68963"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8964"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41111597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C7958BE9-C511-47EA-BE65-2B144B4F9B3E}" type="slidenum">
              <a:rPr lang="es-ES" altLang="es-AR"/>
              <a:pPr/>
              <a:t>100</a:t>
            </a:fld>
            <a:endParaRPr lang="es-ES" altLang="es-AR"/>
          </a:p>
        </p:txBody>
      </p:sp>
      <p:sp>
        <p:nvSpPr>
          <p:cNvPr id="169985"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69986"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69987"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9988"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15675103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4C9A6CC2-F0ED-4BF9-85FA-F9080F08B12A}" type="slidenum">
              <a:rPr lang="es-ES" altLang="es-AR"/>
              <a:pPr/>
              <a:t>101</a:t>
            </a:fld>
            <a:endParaRPr lang="es-ES" altLang="es-AR"/>
          </a:p>
        </p:txBody>
      </p:sp>
      <p:sp>
        <p:nvSpPr>
          <p:cNvPr id="171009"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71010"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71011"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1012"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36237347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D29F2838-A667-4715-8E96-9064CDA473D8}" type="slidenum">
              <a:rPr lang="es-ES" altLang="es-AR"/>
              <a:pPr/>
              <a:t>102</a:t>
            </a:fld>
            <a:endParaRPr lang="es-ES" altLang="es-AR"/>
          </a:p>
        </p:txBody>
      </p:sp>
      <p:sp>
        <p:nvSpPr>
          <p:cNvPr id="172033"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72034"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72035"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2036"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39573534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9BEBBF32-107A-4A32-B3C1-AEF77659AA00}" type="slidenum">
              <a:rPr lang="es-ES" altLang="es-AR"/>
              <a:pPr/>
              <a:t>103</a:t>
            </a:fld>
            <a:endParaRPr lang="es-ES" altLang="es-AR"/>
          </a:p>
        </p:txBody>
      </p:sp>
      <p:sp>
        <p:nvSpPr>
          <p:cNvPr id="173057"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73058"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73059"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3060"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17040189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CC701712-1D4A-4C02-8719-6A5308CE7C25}" type="slidenum">
              <a:rPr lang="es-ES" altLang="es-AR"/>
              <a:pPr/>
              <a:t>104</a:t>
            </a:fld>
            <a:endParaRPr lang="es-ES" altLang="es-AR"/>
          </a:p>
        </p:txBody>
      </p:sp>
      <p:sp>
        <p:nvSpPr>
          <p:cNvPr id="174081"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74082"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74083"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084"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5572921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3B00C112-9442-43DD-9B73-ECBC71429BE4}" type="slidenum">
              <a:rPr lang="es-ES" altLang="es-AR"/>
              <a:pPr/>
              <a:t>105</a:t>
            </a:fld>
            <a:endParaRPr lang="es-ES" altLang="es-AR"/>
          </a:p>
        </p:txBody>
      </p:sp>
      <p:sp>
        <p:nvSpPr>
          <p:cNvPr id="175105"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75106"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75107"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5108"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33898045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8012473A-0672-462B-8410-CFA60A07B539}" type="slidenum">
              <a:rPr lang="es-ES" altLang="es-AR"/>
              <a:pPr/>
              <a:t>106</a:t>
            </a:fld>
            <a:endParaRPr lang="es-ES" altLang="es-AR"/>
          </a:p>
        </p:txBody>
      </p:sp>
      <p:sp>
        <p:nvSpPr>
          <p:cNvPr id="176129"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76130"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76131"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6132"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24699763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4F828431-005E-45A0-ACE7-FFBBD719DC8A}" type="slidenum">
              <a:rPr lang="es-ES" altLang="es-AR"/>
              <a:pPr/>
              <a:t>107</a:t>
            </a:fld>
            <a:endParaRPr lang="es-ES" altLang="es-AR"/>
          </a:p>
        </p:txBody>
      </p:sp>
      <p:sp>
        <p:nvSpPr>
          <p:cNvPr id="177153"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77154"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77155"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7156"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5630398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AF6CBC98-D9A5-4A5C-AB42-C9B8FD72136E}" type="slidenum">
              <a:rPr lang="es-ES" altLang="es-AR"/>
              <a:pPr/>
              <a:t>108</a:t>
            </a:fld>
            <a:endParaRPr lang="es-ES" altLang="es-AR"/>
          </a:p>
        </p:txBody>
      </p:sp>
      <p:sp>
        <p:nvSpPr>
          <p:cNvPr id="178177"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78178"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78179"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8180"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599803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310936B4-CE7F-4AB5-91B3-DAF655F3C2FE}" type="slidenum">
              <a:rPr lang="es-ES" altLang="es-AR"/>
              <a:pPr/>
              <a:t>12</a:t>
            </a:fld>
            <a:endParaRPr lang="es-ES" altLang="es-AR"/>
          </a:p>
        </p:txBody>
      </p:sp>
      <p:sp>
        <p:nvSpPr>
          <p:cNvPr id="132097"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32098"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32099"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100"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1963066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6AB94ABF-A83C-4E67-84B8-3CCD5FE40DAE}" type="slidenum">
              <a:rPr lang="es-ES" altLang="es-AR"/>
              <a:pPr/>
              <a:t>109</a:t>
            </a:fld>
            <a:endParaRPr lang="es-ES" altLang="es-AR"/>
          </a:p>
        </p:txBody>
      </p:sp>
      <p:sp>
        <p:nvSpPr>
          <p:cNvPr id="179201"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79202"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79203"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9204"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7985421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4C910797-542E-419C-954F-BA3DEE07503C}" type="slidenum">
              <a:rPr lang="es-ES" altLang="es-AR"/>
              <a:pPr/>
              <a:t>110</a:t>
            </a:fld>
            <a:endParaRPr lang="es-ES" altLang="es-AR"/>
          </a:p>
        </p:txBody>
      </p:sp>
      <p:sp>
        <p:nvSpPr>
          <p:cNvPr id="180225"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80226"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80227"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0228"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40295574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E49D15C0-7419-4E0B-A323-B630E672D3B9}" type="slidenum">
              <a:rPr lang="es-ES" altLang="es-AR"/>
              <a:pPr/>
              <a:t>111</a:t>
            </a:fld>
            <a:endParaRPr lang="es-ES" altLang="es-AR"/>
          </a:p>
        </p:txBody>
      </p:sp>
      <p:sp>
        <p:nvSpPr>
          <p:cNvPr id="181249"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81250"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81251"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1252"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12571687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D06CDF75-1E62-424D-828A-4328ECB512CA}" type="slidenum">
              <a:rPr lang="es-ES" altLang="es-AR"/>
              <a:pPr/>
              <a:t>112</a:t>
            </a:fld>
            <a:endParaRPr lang="es-ES" altLang="es-AR"/>
          </a:p>
        </p:txBody>
      </p:sp>
      <p:sp>
        <p:nvSpPr>
          <p:cNvPr id="182273"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82274"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82275"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2276"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37689258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7BACAD27-F5C5-466A-A1D6-9E954E742C4B}" type="slidenum">
              <a:rPr lang="es-ES" altLang="es-AR"/>
              <a:pPr/>
              <a:t>113</a:t>
            </a:fld>
            <a:endParaRPr lang="es-ES" altLang="es-AR"/>
          </a:p>
        </p:txBody>
      </p:sp>
      <p:sp>
        <p:nvSpPr>
          <p:cNvPr id="183297"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83298"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83299"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3300"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14667176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D3AE5D82-A870-4A09-9F9F-EBA0E8288D03}" type="slidenum">
              <a:rPr lang="es-ES" altLang="es-AR"/>
              <a:pPr/>
              <a:t>114</a:t>
            </a:fld>
            <a:endParaRPr lang="es-ES" altLang="es-AR"/>
          </a:p>
        </p:txBody>
      </p:sp>
      <p:sp>
        <p:nvSpPr>
          <p:cNvPr id="184321"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84322"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84323"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24"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19912550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B3F778C6-A7A3-4311-9A10-0AAEE633F41F}" type="slidenum">
              <a:rPr lang="es-ES" altLang="es-AR"/>
              <a:pPr/>
              <a:t>115</a:t>
            </a:fld>
            <a:endParaRPr lang="es-ES" altLang="es-AR"/>
          </a:p>
        </p:txBody>
      </p:sp>
      <p:sp>
        <p:nvSpPr>
          <p:cNvPr id="185345"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85346"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85347"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5348"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42481281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0DDFD77F-FAAF-4D61-8F04-E34D76471EA2}" type="slidenum">
              <a:rPr lang="es-ES" altLang="es-AR"/>
              <a:pPr/>
              <a:t>116</a:t>
            </a:fld>
            <a:endParaRPr lang="es-ES" altLang="es-AR"/>
          </a:p>
        </p:txBody>
      </p:sp>
      <p:sp>
        <p:nvSpPr>
          <p:cNvPr id="186369"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86370"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86371"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6372"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15330893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153F3610-DF31-43F3-B949-FA4BE268C2C2}" type="slidenum">
              <a:rPr lang="es-ES" altLang="es-AR"/>
              <a:pPr/>
              <a:t>117</a:t>
            </a:fld>
            <a:endParaRPr lang="es-ES" altLang="es-AR"/>
          </a:p>
        </p:txBody>
      </p:sp>
      <p:sp>
        <p:nvSpPr>
          <p:cNvPr id="187393"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87394"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87395"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7396"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16537288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2FBF66CE-7377-4777-BA30-68D35F6112D2}" type="slidenum">
              <a:rPr lang="es-ES" altLang="es-AR"/>
              <a:pPr/>
              <a:t>118</a:t>
            </a:fld>
            <a:endParaRPr lang="es-ES" altLang="es-AR"/>
          </a:p>
        </p:txBody>
      </p:sp>
      <p:sp>
        <p:nvSpPr>
          <p:cNvPr id="188417"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88418"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88419"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8420"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1139700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8745C5E5-E952-4607-8BFD-F3B5A41FEEDE}" type="slidenum">
              <a:rPr lang="es-ES" altLang="es-AR"/>
              <a:pPr/>
              <a:t>13</a:t>
            </a:fld>
            <a:endParaRPr lang="es-ES" altLang="es-AR"/>
          </a:p>
        </p:txBody>
      </p:sp>
      <p:sp>
        <p:nvSpPr>
          <p:cNvPr id="134145"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34146"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34147"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8"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25648396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9"/>
          <p:cNvSpPr>
            <a:spLocks noGrp="1" noChangeArrowheads="1"/>
          </p:cNvSpPr>
          <p:nvPr>
            <p:ph type="sldNum"/>
          </p:nvPr>
        </p:nvSpPr>
        <p:spPr>
          <a:ln/>
        </p:spPr>
        <p:txBody>
          <a:bodyPr/>
          <a:lstStyle/>
          <a:p>
            <a:fld id="{031E552D-A54E-47DF-B15C-37502A1E3F41}" type="slidenum">
              <a:rPr lang="es-ES" altLang="es-AR"/>
              <a:pPr/>
              <a:t>119</a:t>
            </a:fld>
            <a:endParaRPr lang="es-ES" altLang="es-AR"/>
          </a:p>
        </p:txBody>
      </p:sp>
      <p:sp>
        <p:nvSpPr>
          <p:cNvPr id="189441" name="Text Box 1"/>
          <p:cNvSpPr txBox="1">
            <a:spLocks noChangeArrowheads="1"/>
          </p:cNvSpPr>
          <p:nvPr/>
        </p:nvSpPr>
        <p:spPr bwMode="auto">
          <a:xfrm>
            <a:off x="4021138" y="9721850"/>
            <a:ext cx="3073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89442" name="Text Box 2"/>
          <p:cNvSpPr txBox="1">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89443" name="Rectangle 3"/>
          <p:cNvSpPr txBox="1">
            <a:spLocks noGrp="1" noRot="1" noChangeAspect="1" noChangeArrowheads="1"/>
          </p:cNvSpPr>
          <p:nvPr>
            <p:ph type="sldImg"/>
          </p:nvPr>
        </p:nvSpPr>
        <p:spPr bwMode="auto">
          <a:xfrm>
            <a:off x="138113" y="768350"/>
            <a:ext cx="6823075"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9444" name="Text Box 4"/>
          <p:cNvSpPr txBox="1">
            <a:spLocks noChangeArrowheads="1"/>
          </p:cNvSpPr>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Tree>
    <p:extLst>
      <p:ext uri="{BB962C8B-B14F-4D97-AF65-F5344CB8AC3E}">
        <p14:creationId xmlns:p14="http://schemas.microsoft.com/office/powerpoint/2010/main" val="4201376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Comic Sans MS" panose="030F0702030302020204" pitchFamily="66" charset="0"/>
              </a:defRPr>
            </a:lvl1pPr>
            <a:lvl2pPr marL="742950" indent="-285750" defTabSz="966788" eaLnBrk="0" hangingPunct="0">
              <a:defRPr>
                <a:solidFill>
                  <a:schemeClr val="tx1"/>
                </a:solidFill>
                <a:latin typeface="Comic Sans MS" panose="030F0702030302020204" pitchFamily="66" charset="0"/>
              </a:defRPr>
            </a:lvl2pPr>
            <a:lvl3pPr marL="1143000" indent="-228600" defTabSz="966788" eaLnBrk="0" hangingPunct="0">
              <a:defRPr>
                <a:solidFill>
                  <a:schemeClr val="tx1"/>
                </a:solidFill>
                <a:latin typeface="Comic Sans MS" panose="030F0702030302020204" pitchFamily="66" charset="0"/>
              </a:defRPr>
            </a:lvl3pPr>
            <a:lvl4pPr marL="1600200" indent="-228600" defTabSz="966788" eaLnBrk="0" hangingPunct="0">
              <a:defRPr>
                <a:solidFill>
                  <a:schemeClr val="tx1"/>
                </a:solidFill>
                <a:latin typeface="Comic Sans MS" panose="030F0702030302020204" pitchFamily="66" charset="0"/>
              </a:defRPr>
            </a:lvl4pPr>
            <a:lvl5pPr marL="2057400" indent="-228600" defTabSz="966788" eaLnBrk="0" hangingPunct="0">
              <a:defRPr>
                <a:solidFill>
                  <a:schemeClr val="tx1"/>
                </a:solidFill>
                <a:latin typeface="Comic Sans MS" panose="030F0702030302020204" pitchFamily="66" charset="0"/>
              </a:defRPr>
            </a:lvl5pPr>
            <a:lvl6pPr marL="2514600" indent="-228600" defTabSz="966788"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66788"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66788"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66788"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A47A8D04-0E17-47FD-B954-8E272FACFDA4}" type="slidenum">
              <a:rPr lang="es-ES" altLang="es-AR">
                <a:latin typeface="Arial" panose="020B0604020202020204" pitchFamily="34" charset="0"/>
              </a:rPr>
              <a:pPr eaLnBrk="1" hangingPunct="1"/>
              <a:t>14</a:t>
            </a:fld>
            <a:endParaRPr lang="es-ES" altLang="es-AR">
              <a:latin typeface="Arial" panose="020B060402020202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smtClean="0">
              <a:latin typeface="Arial" panose="020B0604020202020204" pitchFamily="34" charset="0"/>
            </a:endParaRPr>
          </a:p>
        </p:txBody>
      </p:sp>
    </p:spTree>
    <p:extLst>
      <p:ext uri="{BB962C8B-B14F-4D97-AF65-F5344CB8AC3E}">
        <p14:creationId xmlns:p14="http://schemas.microsoft.com/office/powerpoint/2010/main" val="2714388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Comic Sans MS" panose="030F0702030302020204" pitchFamily="66" charset="0"/>
              </a:defRPr>
            </a:lvl1pPr>
            <a:lvl2pPr marL="742950" indent="-285750" defTabSz="966788" eaLnBrk="0" hangingPunct="0">
              <a:defRPr>
                <a:solidFill>
                  <a:schemeClr val="tx1"/>
                </a:solidFill>
                <a:latin typeface="Comic Sans MS" panose="030F0702030302020204" pitchFamily="66" charset="0"/>
              </a:defRPr>
            </a:lvl2pPr>
            <a:lvl3pPr marL="1143000" indent="-228600" defTabSz="966788" eaLnBrk="0" hangingPunct="0">
              <a:defRPr>
                <a:solidFill>
                  <a:schemeClr val="tx1"/>
                </a:solidFill>
                <a:latin typeface="Comic Sans MS" panose="030F0702030302020204" pitchFamily="66" charset="0"/>
              </a:defRPr>
            </a:lvl3pPr>
            <a:lvl4pPr marL="1600200" indent="-228600" defTabSz="966788" eaLnBrk="0" hangingPunct="0">
              <a:defRPr>
                <a:solidFill>
                  <a:schemeClr val="tx1"/>
                </a:solidFill>
                <a:latin typeface="Comic Sans MS" panose="030F0702030302020204" pitchFamily="66" charset="0"/>
              </a:defRPr>
            </a:lvl4pPr>
            <a:lvl5pPr marL="2057400" indent="-228600" defTabSz="966788" eaLnBrk="0" hangingPunct="0">
              <a:defRPr>
                <a:solidFill>
                  <a:schemeClr val="tx1"/>
                </a:solidFill>
                <a:latin typeface="Comic Sans MS" panose="030F0702030302020204" pitchFamily="66" charset="0"/>
              </a:defRPr>
            </a:lvl5pPr>
            <a:lvl6pPr marL="2514600" indent="-228600" defTabSz="966788"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66788"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66788"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66788"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A47A8D04-0E17-47FD-B954-8E272FACFDA4}" type="slidenum">
              <a:rPr lang="es-ES" altLang="es-AR">
                <a:latin typeface="Arial" panose="020B0604020202020204" pitchFamily="34" charset="0"/>
              </a:rPr>
              <a:pPr eaLnBrk="1" hangingPunct="1"/>
              <a:t>17</a:t>
            </a:fld>
            <a:endParaRPr lang="es-ES" altLang="es-AR">
              <a:latin typeface="Arial" panose="020B060402020202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smtClean="0">
              <a:latin typeface="Arial" panose="020B0604020202020204" pitchFamily="34" charset="0"/>
            </a:endParaRPr>
          </a:p>
        </p:txBody>
      </p:sp>
    </p:spTree>
    <p:extLst>
      <p:ext uri="{BB962C8B-B14F-4D97-AF65-F5344CB8AC3E}">
        <p14:creationId xmlns:p14="http://schemas.microsoft.com/office/powerpoint/2010/main" val="3249860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003B49-24D6-439C-BB91-F6EF4A1D43B8}" type="datetimeFigureOut">
              <a:rPr lang="es-AR" smtClean="0"/>
              <a:t>06/05/2016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F20C394-16E8-4B7E-8339-E1462899D95E}" type="slidenum">
              <a:rPr lang="es-AR" smtClean="0"/>
              <a:t>‹Nº›</a:t>
            </a:fld>
            <a:endParaRPr lang="es-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46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03B49-24D6-439C-BB91-F6EF4A1D43B8}" type="datetimeFigureOut">
              <a:rPr lang="es-AR" smtClean="0"/>
              <a:t>06/05/2016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F20C394-16E8-4B7E-8339-E1462899D95E}" type="slidenum">
              <a:rPr lang="es-AR" smtClean="0"/>
              <a:t>‹Nº›</a:t>
            </a:fld>
            <a:endParaRPr lang="es-AR"/>
          </a:p>
        </p:txBody>
      </p:sp>
    </p:spTree>
    <p:extLst>
      <p:ext uri="{BB962C8B-B14F-4D97-AF65-F5344CB8AC3E}">
        <p14:creationId xmlns:p14="http://schemas.microsoft.com/office/powerpoint/2010/main" val="1672650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03B49-24D6-439C-BB91-F6EF4A1D43B8}" type="datetimeFigureOut">
              <a:rPr lang="es-AR" smtClean="0"/>
              <a:t>06/05/2016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F20C394-16E8-4B7E-8339-E1462899D95E}" type="slidenum">
              <a:rPr lang="es-AR" smtClean="0"/>
              <a:t>‹Nº›</a:t>
            </a:fld>
            <a:endParaRPr lang="es-AR"/>
          </a:p>
        </p:txBody>
      </p:sp>
    </p:spTree>
    <p:extLst>
      <p:ext uri="{BB962C8B-B14F-4D97-AF65-F5344CB8AC3E}">
        <p14:creationId xmlns:p14="http://schemas.microsoft.com/office/powerpoint/2010/main" val="2940976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4" name="3 Marcador de contenido"/>
          <p:cNvSpPr>
            <a:spLocks noGrp="1"/>
          </p:cNvSpPr>
          <p:nvPr>
            <p:ph sz="quarter" idx="10"/>
          </p:nvPr>
        </p:nvSpPr>
        <p:spPr>
          <a:xfrm>
            <a:off x="187569" y="1219200"/>
            <a:ext cx="11160369" cy="4298032"/>
          </a:xfrm>
        </p:spPr>
        <p:txBody>
          <a:bodyPr/>
          <a:lstStyle>
            <a:lvl5pPr>
              <a:defRPr sz="12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1 Título"/>
          <p:cNvSpPr>
            <a:spLocks noGrp="1"/>
          </p:cNvSpPr>
          <p:nvPr>
            <p:ph type="title"/>
          </p:nvPr>
        </p:nvSpPr>
        <p:spPr/>
        <p:txBody>
          <a:bodyPr/>
          <a:lstStyle>
            <a:lvl1pPr>
              <a:defRPr>
                <a:solidFill>
                  <a:schemeClr val="bg1"/>
                </a:solidFill>
              </a:defRPr>
            </a:lvl1pPr>
          </a:lstStyle>
          <a:p>
            <a:r>
              <a:rPr lang="es-ES" smtClean="0"/>
              <a:t>Haga clic para modificar el estilo de título del patrón</a:t>
            </a:r>
            <a:endParaRPr lang="en-US" dirty="0"/>
          </a:p>
        </p:txBody>
      </p:sp>
      <p:pic>
        <p:nvPicPr>
          <p:cNvPr id="6" name="Imagen 5"/>
          <p:cNvPicPr>
            <a:picLocks noChangeAspect="1"/>
          </p:cNvPicPr>
          <p:nvPr userDrawn="1"/>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1236264" y="188641"/>
            <a:ext cx="710276" cy="577099"/>
          </a:xfrm>
          <a:prstGeom prst="rect">
            <a:avLst/>
          </a:prstGeom>
        </p:spPr>
      </p:pic>
    </p:spTree>
    <p:extLst>
      <p:ext uri="{BB962C8B-B14F-4D97-AF65-F5344CB8AC3E}">
        <p14:creationId xmlns:p14="http://schemas.microsoft.com/office/powerpoint/2010/main" val="1432409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2065" y="113183"/>
            <a:ext cx="10058400" cy="738155"/>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466659" y="1327369"/>
            <a:ext cx="10058400" cy="4510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03B49-24D6-439C-BB91-F6EF4A1D43B8}" type="datetimeFigureOut">
              <a:rPr lang="es-AR" smtClean="0"/>
              <a:t>06/05/2016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F20C394-16E8-4B7E-8339-E1462899D95E}" type="slidenum">
              <a:rPr lang="es-AR" smtClean="0"/>
              <a:t>‹Nº›</a:t>
            </a:fld>
            <a:endParaRPr lang="es-AR"/>
          </a:p>
        </p:txBody>
      </p:sp>
    </p:spTree>
    <p:extLst>
      <p:ext uri="{BB962C8B-B14F-4D97-AF65-F5344CB8AC3E}">
        <p14:creationId xmlns:p14="http://schemas.microsoft.com/office/powerpoint/2010/main" val="257668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003B49-24D6-439C-BB91-F6EF4A1D43B8}" type="datetimeFigureOut">
              <a:rPr lang="es-AR" smtClean="0"/>
              <a:t>06/05/2016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F20C394-16E8-4B7E-8339-E1462899D95E}" type="slidenum">
              <a:rPr lang="es-AR" smtClean="0"/>
              <a:t>‹Nº›</a:t>
            </a:fld>
            <a:endParaRPr lang="es-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93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003B49-24D6-439C-BB91-F6EF4A1D43B8}" type="datetimeFigureOut">
              <a:rPr lang="es-AR" smtClean="0"/>
              <a:t>06/05/2016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AF20C394-16E8-4B7E-8339-E1462899D95E}" type="slidenum">
              <a:rPr lang="es-AR" smtClean="0"/>
              <a:t>‹Nº›</a:t>
            </a:fld>
            <a:endParaRPr lang="es-AR"/>
          </a:p>
        </p:txBody>
      </p:sp>
    </p:spTree>
    <p:extLst>
      <p:ext uri="{BB962C8B-B14F-4D97-AF65-F5344CB8AC3E}">
        <p14:creationId xmlns:p14="http://schemas.microsoft.com/office/powerpoint/2010/main" val="37009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003B49-24D6-439C-BB91-F6EF4A1D43B8}" type="datetimeFigureOut">
              <a:rPr lang="es-AR" smtClean="0"/>
              <a:t>06/05/2016</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AF20C394-16E8-4B7E-8339-E1462899D95E}" type="slidenum">
              <a:rPr lang="es-AR" smtClean="0"/>
              <a:t>‹Nº›</a:t>
            </a:fld>
            <a:endParaRPr lang="es-AR"/>
          </a:p>
        </p:txBody>
      </p:sp>
    </p:spTree>
    <p:extLst>
      <p:ext uri="{BB962C8B-B14F-4D97-AF65-F5344CB8AC3E}">
        <p14:creationId xmlns:p14="http://schemas.microsoft.com/office/powerpoint/2010/main" val="687124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80197"/>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1003B49-24D6-439C-BB91-F6EF4A1D43B8}" type="datetimeFigureOut">
              <a:rPr lang="es-AR" smtClean="0"/>
              <a:t>06/05/2016</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AF20C394-16E8-4B7E-8339-E1462899D95E}" type="slidenum">
              <a:rPr lang="es-AR" smtClean="0"/>
              <a:t>‹Nº›</a:t>
            </a:fld>
            <a:endParaRPr lang="es-AR"/>
          </a:p>
        </p:txBody>
      </p:sp>
    </p:spTree>
    <p:extLst>
      <p:ext uri="{BB962C8B-B14F-4D97-AF65-F5344CB8AC3E}">
        <p14:creationId xmlns:p14="http://schemas.microsoft.com/office/powerpoint/2010/main" val="3837244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003B49-24D6-439C-BB91-F6EF4A1D43B8}" type="datetimeFigureOut">
              <a:rPr lang="es-AR" smtClean="0"/>
              <a:t>06/05/2016</a:t>
            </a:fld>
            <a:endParaRPr lang="es-A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AR"/>
          </a:p>
        </p:txBody>
      </p:sp>
      <p:sp>
        <p:nvSpPr>
          <p:cNvPr id="9" name="Slide Number Placeholder 8"/>
          <p:cNvSpPr>
            <a:spLocks noGrp="1"/>
          </p:cNvSpPr>
          <p:nvPr>
            <p:ph type="sldNum" sz="quarter" idx="12"/>
          </p:nvPr>
        </p:nvSpPr>
        <p:spPr/>
        <p:txBody>
          <a:bodyPr/>
          <a:lstStyle/>
          <a:p>
            <a:fld id="{AF20C394-16E8-4B7E-8339-E1462899D95E}" type="slidenum">
              <a:rPr lang="es-AR" smtClean="0"/>
              <a:t>‹Nº›</a:t>
            </a:fld>
            <a:endParaRPr lang="es-AR"/>
          </a:p>
        </p:txBody>
      </p:sp>
    </p:spTree>
    <p:extLst>
      <p:ext uri="{BB962C8B-B14F-4D97-AF65-F5344CB8AC3E}">
        <p14:creationId xmlns:p14="http://schemas.microsoft.com/office/powerpoint/2010/main" val="2330112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1003B49-24D6-439C-BB91-F6EF4A1D43B8}" type="datetimeFigureOut">
              <a:rPr lang="es-AR" smtClean="0"/>
              <a:t>06/05/2016</a:t>
            </a:fld>
            <a:endParaRPr lang="es-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20C394-16E8-4B7E-8339-E1462899D95E}" type="slidenum">
              <a:rPr lang="es-AR" smtClean="0"/>
              <a:t>‹Nº›</a:t>
            </a:fld>
            <a:endParaRPr lang="es-AR"/>
          </a:p>
        </p:txBody>
      </p:sp>
    </p:spTree>
    <p:extLst>
      <p:ext uri="{BB962C8B-B14F-4D97-AF65-F5344CB8AC3E}">
        <p14:creationId xmlns:p14="http://schemas.microsoft.com/office/powerpoint/2010/main" val="4147633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003B49-24D6-439C-BB91-F6EF4A1D43B8}" type="datetimeFigureOut">
              <a:rPr lang="es-AR" smtClean="0"/>
              <a:t>06/05/2016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AF20C394-16E8-4B7E-8339-E1462899D95E}" type="slidenum">
              <a:rPr lang="es-AR" smtClean="0"/>
              <a:t>‹Nº›</a:t>
            </a:fld>
            <a:endParaRPr lang="es-AR"/>
          </a:p>
        </p:txBody>
      </p:sp>
    </p:spTree>
    <p:extLst>
      <p:ext uri="{BB962C8B-B14F-4D97-AF65-F5344CB8AC3E}">
        <p14:creationId xmlns:p14="http://schemas.microsoft.com/office/powerpoint/2010/main" val="202348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83984" y="-2306"/>
            <a:ext cx="11024844" cy="8436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29703" y="1453493"/>
            <a:ext cx="10994889" cy="4510194"/>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1003B49-24D6-439C-BB91-F6EF4A1D43B8}" type="datetimeFigureOut">
              <a:rPr lang="es-AR" smtClean="0"/>
              <a:t>06/05/2016</a:t>
            </a:fld>
            <a:endParaRPr lang="es-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F20C394-16E8-4B7E-8339-E1462899D95E}" type="slidenum">
              <a:rPr lang="es-AR" smtClean="0"/>
              <a:t>‹Nº›</a:t>
            </a:fld>
            <a:endParaRPr lang="es-AR"/>
          </a:p>
        </p:txBody>
      </p:sp>
      <p:cxnSp>
        <p:nvCxnSpPr>
          <p:cNvPr id="10" name="Straight Connector 9"/>
          <p:cNvCxnSpPr/>
          <p:nvPr/>
        </p:nvCxnSpPr>
        <p:spPr>
          <a:xfrm>
            <a:off x="529704" y="841391"/>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70946"/>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 id="2147484368" r:id="rId12"/>
  </p:sldLayoutIdLst>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media.mcdonalds.com/secured/multi/library/logos/index.html"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so.org/" TargetMode="Externa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www.iso.org/iso/home/standards/standards-in-education/education_materials-list.htm?emtype=em" TargetMode="External"/><Relationship Id="rId2" Type="http://schemas.openxmlformats.org/officeDocument/2006/relationships/hyperlink" Target="http://www.iec.ch/about/globalreach/academia/lecture_2007.htm" TargetMode="Externa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hyperlink" Target="http://www.iso.org/"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AR" sz="5800" dirty="0" smtClean="0"/>
              <a:t>Clase 03: Estándares de Calidad</a:t>
            </a:r>
            <a:endParaRPr lang="es-AR" sz="5800" dirty="0"/>
          </a:p>
        </p:txBody>
      </p:sp>
      <p:sp>
        <p:nvSpPr>
          <p:cNvPr id="5" name="Subtitle 2"/>
          <p:cNvSpPr txBox="1">
            <a:spLocks/>
          </p:cNvSpPr>
          <p:nvPr/>
        </p:nvSpPr>
        <p:spPr>
          <a:xfrm>
            <a:off x="1097280" y="4647294"/>
            <a:ext cx="9105499" cy="9253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s-AR" sz="4000" b="1" dirty="0"/>
              <a:t>Gestión de Calidad en el Software</a:t>
            </a:r>
          </a:p>
        </p:txBody>
      </p:sp>
      <p:sp>
        <p:nvSpPr>
          <p:cNvPr id="6" name="TextBox 5"/>
          <p:cNvSpPr txBox="1"/>
          <p:nvPr/>
        </p:nvSpPr>
        <p:spPr>
          <a:xfrm>
            <a:off x="1097280" y="5411450"/>
            <a:ext cx="2487008" cy="1446550"/>
          </a:xfrm>
          <a:prstGeom prst="rect">
            <a:avLst/>
          </a:prstGeom>
          <a:noFill/>
        </p:spPr>
        <p:txBody>
          <a:bodyPr wrap="square" rtlCol="0">
            <a:spAutoFit/>
          </a:bodyPr>
          <a:lstStyle/>
          <a:p>
            <a:r>
              <a:rPr lang="es-AR" sz="2400" dirty="0"/>
              <a:t>Virginia </a:t>
            </a:r>
            <a:r>
              <a:rPr lang="es-AR" sz="2400" dirty="0" err="1"/>
              <a:t>Cuomo</a:t>
            </a:r>
            <a:endParaRPr lang="es-AR" sz="2400" dirty="0"/>
          </a:p>
          <a:p>
            <a:r>
              <a:rPr lang="es-AR" sz="2400" dirty="0"/>
              <a:t>Mariela Castarés</a:t>
            </a:r>
          </a:p>
          <a:p>
            <a:endParaRPr lang="es-ES" sz="4000" dirty="0"/>
          </a:p>
        </p:txBody>
      </p:sp>
      <p:sp>
        <p:nvSpPr>
          <p:cNvPr id="7" name="TextBox 6"/>
          <p:cNvSpPr txBox="1"/>
          <p:nvPr/>
        </p:nvSpPr>
        <p:spPr>
          <a:xfrm>
            <a:off x="7679054" y="5572608"/>
            <a:ext cx="3476626" cy="461665"/>
          </a:xfrm>
          <a:prstGeom prst="rect">
            <a:avLst/>
          </a:prstGeom>
          <a:noFill/>
        </p:spPr>
        <p:txBody>
          <a:bodyPr wrap="square" rtlCol="0">
            <a:spAutoFit/>
          </a:bodyPr>
          <a:lstStyle/>
          <a:p>
            <a:r>
              <a:rPr lang="es-AR" sz="2400" dirty="0"/>
              <a:t>Primer cuatrimestre 2016</a:t>
            </a:r>
            <a:endParaRPr lang="es-ES" sz="2400" dirty="0"/>
          </a:p>
        </p:txBody>
      </p:sp>
      <p:sp>
        <p:nvSpPr>
          <p:cNvPr id="8" name="TextBox 6"/>
          <p:cNvSpPr txBox="1"/>
          <p:nvPr/>
        </p:nvSpPr>
        <p:spPr>
          <a:xfrm>
            <a:off x="8578999" y="5894790"/>
            <a:ext cx="2151754" cy="461665"/>
          </a:xfrm>
          <a:prstGeom prst="rect">
            <a:avLst/>
          </a:prstGeom>
          <a:noFill/>
        </p:spPr>
        <p:txBody>
          <a:bodyPr wrap="square" rtlCol="0">
            <a:spAutoFit/>
          </a:bodyPr>
          <a:lstStyle/>
          <a:p>
            <a:r>
              <a:rPr lang="es-AR" sz="2400" dirty="0" smtClean="0"/>
              <a:t>6 y 7 de Mayo</a:t>
            </a:r>
            <a:endParaRPr lang="es-ES" sz="2400" dirty="0"/>
          </a:p>
        </p:txBody>
      </p:sp>
    </p:spTree>
    <p:extLst>
      <p:ext uri="{BB962C8B-B14F-4D97-AF65-F5344CB8AC3E}">
        <p14:creationId xmlns:p14="http://schemas.microsoft.com/office/powerpoint/2010/main" val="911015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3" name="CuadroTexto 2"/>
          <p:cNvSpPr txBox="1"/>
          <p:nvPr/>
        </p:nvSpPr>
        <p:spPr>
          <a:xfrm>
            <a:off x="498070" y="1059628"/>
            <a:ext cx="11434850" cy="5296723"/>
          </a:xfrm>
          <a:prstGeom prst="rect">
            <a:avLst/>
          </a:prstGeom>
        </p:spPr>
        <p:txBody>
          <a:bodyPr vert="horz" lIns="0" tIns="45720" rIns="0" bIns="45720" rtlCol="0">
            <a:noAutofit/>
          </a:bodyPr>
          <a:lstStyle>
            <a:lvl1pPr marL="444500" indent="-444500" hangingPunct="0">
              <a:lnSpc>
                <a:spcPct val="100000"/>
              </a:lnSpc>
              <a:spcBef>
                <a:spcPts val="1200"/>
              </a:spcBef>
              <a:spcAft>
                <a:spcPts val="1200"/>
              </a:spcAft>
              <a:buClr>
                <a:schemeClr val="accent1"/>
              </a:buClr>
              <a:buSzPct val="45000"/>
              <a:buFont typeface="StarSymbol" charset="0"/>
              <a:buChar char="●"/>
              <a:tabLst>
                <a:tab pos="538163" algn="l"/>
              </a:tabLst>
              <a:defRPr sz="2000">
                <a:solidFill>
                  <a:schemeClr val="tx1">
                    <a:lumMod val="75000"/>
                    <a:lumOff val="25000"/>
                  </a:schemeClr>
                </a:solidFill>
                <a:latin typeface="Tahoma" pitchFamily="34" charset="0"/>
                <a:cs typeface="Tahoma" pitchFamily="34" charset="0"/>
              </a:defRPr>
            </a:lvl1pPr>
            <a:lvl2pPr marL="384048" indent="-18288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pPr>
              <a:spcBef>
                <a:spcPts val="600"/>
              </a:spcBef>
              <a:spcAft>
                <a:spcPts val="600"/>
              </a:spcAft>
              <a:buFont typeface="Wingdings" panose="05000000000000000000" pitchFamily="2" charset="2"/>
              <a:buChar char="§"/>
            </a:pPr>
            <a:r>
              <a:rPr lang="es-AR" altLang="es-AR" sz="2400" dirty="0" smtClean="0">
                <a:latin typeface="+mn-lt"/>
              </a:rPr>
              <a:t>Determinar </a:t>
            </a:r>
            <a:r>
              <a:rPr lang="es-AR" altLang="es-AR" sz="2400" dirty="0">
                <a:latin typeface="+mn-lt"/>
              </a:rPr>
              <a:t>las necesidades y expectativas de los clientes y de otras partes interesadas;</a:t>
            </a:r>
          </a:p>
          <a:p>
            <a:pPr>
              <a:spcBef>
                <a:spcPts val="600"/>
              </a:spcBef>
              <a:spcAft>
                <a:spcPts val="600"/>
              </a:spcAft>
              <a:buFont typeface="Wingdings" panose="05000000000000000000" pitchFamily="2" charset="2"/>
              <a:buChar char="§"/>
            </a:pPr>
            <a:r>
              <a:rPr lang="es-AR" altLang="es-AR" sz="2400" dirty="0" smtClean="0">
                <a:latin typeface="+mn-lt"/>
              </a:rPr>
              <a:t>Establecer </a:t>
            </a:r>
            <a:r>
              <a:rPr lang="es-AR" altLang="es-AR" sz="2400" dirty="0">
                <a:latin typeface="+mn-lt"/>
              </a:rPr>
              <a:t>la política y objetivos de la calidad de la organización;</a:t>
            </a:r>
          </a:p>
          <a:p>
            <a:pPr>
              <a:spcBef>
                <a:spcPts val="600"/>
              </a:spcBef>
              <a:spcAft>
                <a:spcPts val="600"/>
              </a:spcAft>
              <a:buFont typeface="Wingdings" panose="05000000000000000000" pitchFamily="2" charset="2"/>
              <a:buChar char="§"/>
            </a:pPr>
            <a:r>
              <a:rPr lang="es-AR" altLang="es-AR" sz="2400" dirty="0" smtClean="0">
                <a:latin typeface="+mn-lt"/>
              </a:rPr>
              <a:t>Determinar </a:t>
            </a:r>
            <a:r>
              <a:rPr lang="es-AR" altLang="es-AR" sz="2400" dirty="0">
                <a:latin typeface="+mn-lt"/>
              </a:rPr>
              <a:t>los procesos y las responsabilidades necesarias para el logro de los objetivos de la calidad;</a:t>
            </a:r>
          </a:p>
          <a:p>
            <a:pPr>
              <a:spcBef>
                <a:spcPts val="600"/>
              </a:spcBef>
              <a:spcAft>
                <a:spcPts val="600"/>
              </a:spcAft>
              <a:buFont typeface="Wingdings" panose="05000000000000000000" pitchFamily="2" charset="2"/>
              <a:buChar char="§"/>
            </a:pPr>
            <a:r>
              <a:rPr lang="es-AR" altLang="es-AR" sz="2400" dirty="0" smtClean="0">
                <a:latin typeface="+mn-lt"/>
              </a:rPr>
              <a:t>Determinar </a:t>
            </a:r>
            <a:r>
              <a:rPr lang="es-AR" altLang="es-AR" sz="2400" dirty="0">
                <a:latin typeface="+mn-lt"/>
              </a:rPr>
              <a:t>y proporcionar los recursos necesarios para el logro de los objetivos de la calidad;</a:t>
            </a:r>
          </a:p>
          <a:p>
            <a:pPr>
              <a:spcBef>
                <a:spcPts val="600"/>
              </a:spcBef>
              <a:spcAft>
                <a:spcPts val="600"/>
              </a:spcAft>
              <a:buFont typeface="Wingdings" panose="05000000000000000000" pitchFamily="2" charset="2"/>
              <a:buChar char="§"/>
            </a:pPr>
            <a:r>
              <a:rPr lang="es-AR" altLang="es-AR" sz="2400" dirty="0">
                <a:latin typeface="+mn-lt"/>
              </a:rPr>
              <a:t>E</a:t>
            </a:r>
            <a:r>
              <a:rPr lang="es-AR" altLang="es-AR" sz="2400" dirty="0" smtClean="0">
                <a:latin typeface="+mn-lt"/>
              </a:rPr>
              <a:t>stablecer </a:t>
            </a:r>
            <a:r>
              <a:rPr lang="es-AR" altLang="es-AR" sz="2400" dirty="0">
                <a:latin typeface="+mn-lt"/>
              </a:rPr>
              <a:t>los métodos para medir la eficacia y eficiencia de cada proceso;</a:t>
            </a:r>
          </a:p>
          <a:p>
            <a:pPr>
              <a:spcBef>
                <a:spcPts val="600"/>
              </a:spcBef>
              <a:spcAft>
                <a:spcPts val="600"/>
              </a:spcAft>
              <a:buFont typeface="Wingdings" panose="05000000000000000000" pitchFamily="2" charset="2"/>
              <a:buChar char="§"/>
            </a:pPr>
            <a:r>
              <a:rPr lang="es-AR" altLang="es-AR" sz="2400" dirty="0">
                <a:latin typeface="+mn-lt"/>
              </a:rPr>
              <a:t>A</a:t>
            </a:r>
            <a:r>
              <a:rPr lang="es-AR" altLang="es-AR" sz="2400" dirty="0" smtClean="0">
                <a:latin typeface="+mn-lt"/>
              </a:rPr>
              <a:t>plicar </a:t>
            </a:r>
            <a:r>
              <a:rPr lang="es-AR" altLang="es-AR" sz="2400" dirty="0">
                <a:latin typeface="+mn-lt"/>
              </a:rPr>
              <a:t>estas medidas para determinar la eficacia y eficiencia de cada proceso;</a:t>
            </a:r>
          </a:p>
          <a:p>
            <a:pPr>
              <a:spcBef>
                <a:spcPts val="600"/>
              </a:spcBef>
              <a:spcAft>
                <a:spcPts val="600"/>
              </a:spcAft>
              <a:buFont typeface="Wingdings" panose="05000000000000000000" pitchFamily="2" charset="2"/>
              <a:buChar char="§"/>
            </a:pPr>
            <a:r>
              <a:rPr lang="es-AR" altLang="es-AR" sz="2400" dirty="0">
                <a:latin typeface="+mn-lt"/>
              </a:rPr>
              <a:t>D</a:t>
            </a:r>
            <a:r>
              <a:rPr lang="es-AR" altLang="es-AR" sz="2400" dirty="0" smtClean="0">
                <a:latin typeface="+mn-lt"/>
              </a:rPr>
              <a:t>eterminar </a:t>
            </a:r>
            <a:r>
              <a:rPr lang="es-AR" altLang="es-AR" sz="2400" dirty="0">
                <a:latin typeface="+mn-lt"/>
              </a:rPr>
              <a:t>los medios para prevenir no conformidades y eliminar sus causas;</a:t>
            </a:r>
          </a:p>
          <a:p>
            <a:pPr>
              <a:spcBef>
                <a:spcPts val="600"/>
              </a:spcBef>
              <a:spcAft>
                <a:spcPts val="600"/>
              </a:spcAft>
              <a:buFont typeface="Wingdings" panose="05000000000000000000" pitchFamily="2" charset="2"/>
              <a:buChar char="§"/>
            </a:pPr>
            <a:r>
              <a:rPr lang="es-AR" altLang="es-AR" sz="2400" dirty="0">
                <a:latin typeface="+mn-lt"/>
              </a:rPr>
              <a:t>E</a:t>
            </a:r>
            <a:r>
              <a:rPr lang="es-AR" altLang="es-AR" sz="2400" dirty="0" smtClean="0">
                <a:latin typeface="+mn-lt"/>
              </a:rPr>
              <a:t>stablecer </a:t>
            </a:r>
            <a:r>
              <a:rPr lang="es-AR" altLang="es-AR" sz="2400" dirty="0">
                <a:latin typeface="+mn-lt"/>
              </a:rPr>
              <a:t>y aplicar un proceso para la mejora continua del sistema de gestión de la calidad.</a:t>
            </a:r>
          </a:p>
          <a:p>
            <a:pPr>
              <a:spcBef>
                <a:spcPts val="600"/>
              </a:spcBef>
              <a:spcAft>
                <a:spcPts val="600"/>
              </a:spcAft>
              <a:buFont typeface="Wingdings" panose="05000000000000000000" pitchFamily="2" charset="2"/>
              <a:buChar char="§"/>
            </a:pPr>
            <a:endParaRPr lang="es-AR" altLang="es-AR" sz="2400" dirty="0">
              <a:latin typeface="+mn-lt"/>
            </a:endParaRPr>
          </a:p>
          <a:p>
            <a:pPr>
              <a:spcBef>
                <a:spcPts val="600"/>
              </a:spcBef>
              <a:spcAft>
                <a:spcPts val="600"/>
              </a:spcAft>
              <a:buFont typeface="Wingdings" panose="05000000000000000000" pitchFamily="2" charset="2"/>
              <a:buChar char="§"/>
            </a:pPr>
            <a:endParaRPr lang="es-AR" sz="2400" dirty="0">
              <a:latin typeface="+mn-lt"/>
            </a:endParaRPr>
          </a:p>
        </p:txBody>
      </p:sp>
      <p:sp>
        <p:nvSpPr>
          <p:cNvPr id="7" name="Título 2"/>
          <p:cNvSpPr txBox="1">
            <a:spLocks/>
          </p:cNvSpPr>
          <p:nvPr/>
        </p:nvSpPr>
        <p:spPr>
          <a:xfrm>
            <a:off x="498070" y="30165"/>
            <a:ext cx="10058400" cy="78019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000" kern="1200" spc="-50" baseline="0">
                <a:solidFill>
                  <a:schemeClr val="bg1"/>
                </a:solidFill>
                <a:latin typeface="+mj-lt"/>
                <a:ea typeface="+mj-ea"/>
                <a:cs typeface="+mj-cs"/>
              </a:defRPr>
            </a:lvl1pPr>
          </a:lstStyle>
          <a:p>
            <a:r>
              <a:rPr lang="es-AR" dirty="0" smtClean="0">
                <a:solidFill>
                  <a:schemeClr val="tx1"/>
                </a:solidFill>
              </a:rPr>
              <a:t>Etapas para desarrollar un SGC</a:t>
            </a:r>
            <a:endParaRPr lang="es-AR" dirty="0">
              <a:solidFill>
                <a:schemeClr val="tx1"/>
              </a:solidFill>
            </a:endParaRPr>
          </a:p>
        </p:txBody>
      </p:sp>
    </p:spTree>
    <p:extLst>
      <p:ext uri="{BB962C8B-B14F-4D97-AF65-F5344CB8AC3E}">
        <p14:creationId xmlns:p14="http://schemas.microsoft.com/office/powerpoint/2010/main" val="373128557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96258"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96259" name="AutoShape 3"/>
          <p:cNvSpPr>
            <a:spLocks noChangeArrowheads="1"/>
          </p:cNvSpPr>
          <p:nvPr/>
        </p:nvSpPr>
        <p:spPr bwMode="auto">
          <a:xfrm>
            <a:off x="627998" y="344955"/>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7. </a:t>
            </a:r>
            <a:endParaRPr lang="es-AR" altLang="es-AR" sz="2800" b="1" dirty="0" smtClean="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7.3 </a:t>
            </a:r>
            <a:r>
              <a:rPr lang="es-AR" altLang="es-AR" sz="2800" b="1" dirty="0">
                <a:latin typeface="Arial" panose="020B0604020202020204" pitchFamily="34" charset="0"/>
              </a:rPr>
              <a:t>Diseño y Desarrollo</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458787" indent="-457200" algn="just" hangingPunct="0">
              <a:spcBef>
                <a:spcPts val="325"/>
              </a:spcBef>
              <a:buClr>
                <a:srgbClr val="0070C0"/>
              </a:buClr>
              <a:buFont typeface="Wingdings" panose="05000000000000000000" pitchFamily="2" charset="2"/>
              <a:buChar char="§"/>
            </a:pPr>
            <a:r>
              <a:rPr lang="es-AR" altLang="es-AR" sz="2800" dirty="0">
                <a:latin typeface="Arial" panose="020B0604020202020204" pitchFamily="34" charset="0"/>
              </a:rPr>
              <a:t>Identificar y mantener registro de los cambios.</a:t>
            </a:r>
          </a:p>
          <a:p>
            <a:pPr marL="458787" indent="-457200" algn="just" hangingPunct="0">
              <a:spcBef>
                <a:spcPts val="325"/>
              </a:spcBef>
              <a:buClr>
                <a:srgbClr val="0070C0"/>
              </a:buClr>
              <a:buFont typeface="Wingdings" panose="05000000000000000000" pitchFamily="2" charset="2"/>
              <a:buChar char="§"/>
            </a:pPr>
            <a:endParaRPr lang="es-AR" altLang="es-AR" sz="2800" dirty="0">
              <a:latin typeface="Arial" panose="020B0604020202020204" pitchFamily="34" charset="0"/>
            </a:endParaRPr>
          </a:p>
          <a:p>
            <a:pPr marL="458787" indent="-457200" algn="just" hangingPunct="0">
              <a:spcBef>
                <a:spcPts val="325"/>
              </a:spcBef>
              <a:buClr>
                <a:srgbClr val="0070C0"/>
              </a:buClr>
              <a:buFont typeface="Wingdings" panose="05000000000000000000" pitchFamily="2" charset="2"/>
              <a:buChar char="§"/>
            </a:pPr>
            <a:r>
              <a:rPr lang="es-AR" altLang="es-AR" sz="2800" dirty="0">
                <a:latin typeface="Arial" panose="020B0604020202020204" pitchFamily="34" charset="0"/>
              </a:rPr>
              <a:t>Revisar, verificar y validar, según corresponda, los cambios </a:t>
            </a:r>
            <a:endParaRPr lang="es-AR" altLang="es-AR" sz="2800" dirty="0" smtClean="0">
              <a:latin typeface="Arial" panose="020B0604020202020204" pitchFamily="34" charset="0"/>
            </a:endParaRPr>
          </a:p>
          <a:p>
            <a:pPr marL="1587" algn="just" hangingPunct="0">
              <a:spcBef>
                <a:spcPts val="325"/>
              </a:spcBef>
              <a:buClr>
                <a:srgbClr val="0070C0"/>
              </a:buClr>
            </a:pPr>
            <a:r>
              <a:rPr lang="es-AR" altLang="es-AR" sz="2800" dirty="0">
                <a:latin typeface="Arial" panose="020B0604020202020204" pitchFamily="34" charset="0"/>
              </a:rPr>
              <a:t> </a:t>
            </a:r>
            <a:r>
              <a:rPr lang="es-AR" altLang="es-AR" sz="2800" dirty="0" smtClean="0">
                <a:latin typeface="Arial" panose="020B0604020202020204" pitchFamily="34" charset="0"/>
              </a:rPr>
              <a:t>    </a:t>
            </a:r>
            <a:r>
              <a:rPr lang="es-AR" altLang="es-AR" sz="2800" dirty="0" smtClean="0">
                <a:latin typeface="Arial" panose="020B0604020202020204" pitchFamily="34" charset="0"/>
              </a:rPr>
              <a:t>antes </a:t>
            </a:r>
            <a:r>
              <a:rPr lang="es-AR" altLang="es-AR" sz="2800" dirty="0">
                <a:latin typeface="Arial" panose="020B0604020202020204" pitchFamily="34" charset="0"/>
              </a:rPr>
              <a:t>de su implementación	</a:t>
            </a:r>
          </a:p>
          <a:p>
            <a:pPr marL="458787" indent="-457200" algn="just" hangingPunct="0">
              <a:spcBef>
                <a:spcPts val="325"/>
              </a:spcBef>
              <a:buClr>
                <a:srgbClr val="0070C0"/>
              </a:buClr>
              <a:buFont typeface="Wingdings" panose="05000000000000000000" pitchFamily="2" charset="2"/>
              <a:buChar char="§"/>
            </a:pPr>
            <a:endParaRPr lang="es-AR" altLang="es-AR" sz="2800" dirty="0">
              <a:latin typeface="Arial" panose="020B0604020202020204" pitchFamily="34" charset="0"/>
            </a:endParaRPr>
          </a:p>
          <a:p>
            <a:pPr marL="458787" indent="-457200" algn="just" hangingPunct="0">
              <a:spcBef>
                <a:spcPts val="325"/>
              </a:spcBef>
              <a:buClr>
                <a:srgbClr val="0070C0"/>
              </a:buClr>
              <a:buFont typeface="Wingdings" panose="05000000000000000000" pitchFamily="2" charset="2"/>
              <a:buChar char="§"/>
            </a:pPr>
            <a:endParaRPr lang="es-AR" altLang="es-AR" sz="2800" dirty="0">
              <a:latin typeface="Arial" panose="020B0604020202020204" pitchFamily="34" charset="0"/>
            </a:endParaRPr>
          </a:p>
        </p:txBody>
      </p:sp>
      <p:sp>
        <p:nvSpPr>
          <p:cNvPr id="96260" name="Text Box 4"/>
          <p:cNvSpPr txBox="1">
            <a:spLocks noChangeArrowheads="1"/>
          </p:cNvSpPr>
          <p:nvPr/>
        </p:nvSpPr>
        <p:spPr bwMode="auto">
          <a:xfrm>
            <a:off x="4163733" y="1905934"/>
            <a:ext cx="3240088" cy="804863"/>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Control de cambios al diseño y desarrollo</a:t>
            </a:r>
          </a:p>
        </p:txBody>
      </p:sp>
    </p:spTree>
    <p:extLst>
      <p:ext uri="{BB962C8B-B14F-4D97-AF65-F5344CB8AC3E}">
        <p14:creationId xmlns:p14="http://schemas.microsoft.com/office/powerpoint/2010/main" val="97069192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97282"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97283" name="AutoShape 3"/>
          <p:cNvSpPr>
            <a:spLocks noChangeArrowheads="1"/>
          </p:cNvSpPr>
          <p:nvPr/>
        </p:nvSpPr>
        <p:spPr bwMode="auto">
          <a:xfrm>
            <a:off x="635682" y="376788"/>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7. </a:t>
            </a:r>
            <a:endParaRPr lang="es-AR" altLang="es-AR" sz="2800" b="1" dirty="0" smtClean="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7.4 </a:t>
            </a:r>
            <a:r>
              <a:rPr lang="es-AR" altLang="es-AR" sz="2800" b="1" dirty="0">
                <a:latin typeface="Arial" panose="020B0604020202020204" pitchFamily="34" charset="0"/>
              </a:rPr>
              <a:t>Compras</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458787" indent="-457200" algn="just" hangingPunct="0">
              <a:spcBef>
                <a:spcPts val="325"/>
              </a:spcBef>
              <a:buClr>
                <a:srgbClr val="0070C0"/>
              </a:buClr>
              <a:buFont typeface="Wingdings" panose="05000000000000000000" pitchFamily="2" charset="2"/>
              <a:buChar char="§"/>
            </a:pPr>
            <a:r>
              <a:rPr lang="es-AR" altLang="es-AR" sz="2800" dirty="0">
                <a:latin typeface="Arial" panose="020B0604020202020204" pitchFamily="34" charset="0"/>
              </a:rPr>
              <a:t>Establecer criterios para la selección, evaluación y re </a:t>
            </a:r>
            <a:r>
              <a:rPr lang="es-AR" altLang="es-AR" sz="2800" dirty="0" err="1">
                <a:latin typeface="Arial" panose="020B0604020202020204" pitchFamily="34" charset="0"/>
              </a:rPr>
              <a:t>evalución</a:t>
            </a:r>
            <a:r>
              <a:rPr lang="es-AR" altLang="es-AR" sz="2800" dirty="0">
                <a:latin typeface="Arial" panose="020B0604020202020204" pitchFamily="34" charset="0"/>
              </a:rPr>
              <a:t> de </a:t>
            </a:r>
            <a:endParaRPr lang="es-AR" altLang="es-AR" sz="2800" dirty="0" smtClean="0">
              <a:latin typeface="Arial" panose="020B0604020202020204" pitchFamily="34" charset="0"/>
            </a:endParaRPr>
          </a:p>
          <a:p>
            <a:pPr marL="1587" algn="just" hangingPunct="0">
              <a:spcBef>
                <a:spcPts val="325"/>
              </a:spcBef>
              <a:buClr>
                <a:srgbClr val="0070C0"/>
              </a:buClr>
            </a:pPr>
            <a:r>
              <a:rPr lang="es-AR" altLang="es-AR" sz="2800" dirty="0" smtClean="0">
                <a:latin typeface="Arial" panose="020B0604020202020204" pitchFamily="34" charset="0"/>
              </a:rPr>
              <a:t>     los </a:t>
            </a:r>
            <a:r>
              <a:rPr lang="es-AR" altLang="es-AR" sz="2800" dirty="0">
                <a:latin typeface="Arial" panose="020B0604020202020204" pitchFamily="34" charset="0"/>
              </a:rPr>
              <a:t>proveedores. Se deben establecer criterios de aceptación y rechazo.</a:t>
            </a:r>
          </a:p>
          <a:p>
            <a:pPr marL="742950" lvl="1" indent="-285750">
              <a:buClr>
                <a:srgbClr val="0070C0"/>
              </a:buClr>
              <a:buFont typeface="Wingdings" panose="05000000000000000000" pitchFamily="2" charset="2"/>
              <a:buChar char="§"/>
            </a:pPr>
            <a:endParaRPr lang="es-AR" altLang="es-AR" dirty="0"/>
          </a:p>
          <a:p>
            <a:pPr marL="458787" indent="-457200" algn="just" hangingPunct="0">
              <a:spcBef>
                <a:spcPts val="325"/>
              </a:spcBef>
              <a:buClr>
                <a:srgbClr val="0070C0"/>
              </a:buClr>
              <a:buFont typeface="Wingdings" panose="05000000000000000000" pitchFamily="2" charset="2"/>
              <a:buChar char="§"/>
            </a:pPr>
            <a:r>
              <a:rPr lang="es-AR" altLang="es-AR" sz="2800" dirty="0" smtClean="0">
                <a:latin typeface="Arial" panose="020B0604020202020204" pitchFamily="34" charset="0"/>
              </a:rPr>
              <a:t>Seleccionar proveedores</a:t>
            </a:r>
            <a:r>
              <a:rPr lang="es-AR" altLang="es-AR" sz="2800" dirty="0">
                <a:latin typeface="Arial" panose="020B0604020202020204" pitchFamily="34" charset="0"/>
              </a:rPr>
              <a:t>.</a:t>
            </a:r>
          </a:p>
          <a:p>
            <a:pPr marL="458787" indent="-457200" algn="just" hangingPunct="0">
              <a:spcBef>
                <a:spcPts val="325"/>
              </a:spcBef>
              <a:buClr>
                <a:srgbClr val="0070C0"/>
              </a:buClr>
              <a:buFont typeface="Wingdings" panose="05000000000000000000" pitchFamily="2" charset="2"/>
              <a:buChar char="§"/>
            </a:pPr>
            <a:endParaRPr lang="es-AR" altLang="es-AR" sz="2800" dirty="0">
              <a:latin typeface="Arial" panose="020B0604020202020204" pitchFamily="34" charset="0"/>
            </a:endParaRPr>
          </a:p>
          <a:p>
            <a:pPr marL="458787" indent="-457200" algn="just" hangingPunct="0">
              <a:spcBef>
                <a:spcPts val="325"/>
              </a:spcBef>
              <a:buClr>
                <a:srgbClr val="0070C0"/>
              </a:buClr>
              <a:buFont typeface="Wingdings" panose="05000000000000000000" pitchFamily="2" charset="2"/>
              <a:buChar char="§"/>
            </a:pPr>
            <a:r>
              <a:rPr lang="es-AR" altLang="es-AR" sz="2800" dirty="0" smtClean="0">
                <a:latin typeface="Arial" panose="020B0604020202020204" pitchFamily="34" charset="0"/>
              </a:rPr>
              <a:t>Evaluar </a:t>
            </a:r>
            <a:r>
              <a:rPr lang="es-AR" altLang="es-AR" sz="2800" dirty="0">
                <a:latin typeface="Arial" panose="020B0604020202020204" pitchFamily="34" charset="0"/>
              </a:rPr>
              <a:t>proveedores. </a:t>
            </a:r>
          </a:p>
          <a:p>
            <a:pPr lvl="1"/>
            <a:r>
              <a:rPr lang="es-AR" altLang="es-AR" sz="2800" dirty="0"/>
              <a:t>Evaluar el desempeño del proveedor en base a frecuencia establecida.</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p:txBody>
      </p:sp>
      <p:sp>
        <p:nvSpPr>
          <p:cNvPr id="97284" name="Text Box 4"/>
          <p:cNvSpPr txBox="1">
            <a:spLocks noChangeArrowheads="1"/>
          </p:cNvSpPr>
          <p:nvPr/>
        </p:nvSpPr>
        <p:spPr bwMode="auto">
          <a:xfrm>
            <a:off x="4204348" y="1913619"/>
            <a:ext cx="3240088" cy="804863"/>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Proceso de compras</a:t>
            </a:r>
          </a:p>
        </p:txBody>
      </p:sp>
    </p:spTree>
    <p:extLst>
      <p:ext uri="{BB962C8B-B14F-4D97-AF65-F5344CB8AC3E}">
        <p14:creationId xmlns:p14="http://schemas.microsoft.com/office/powerpoint/2010/main" val="341561615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98306"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98307" name="AutoShape 3"/>
          <p:cNvSpPr>
            <a:spLocks noChangeArrowheads="1"/>
          </p:cNvSpPr>
          <p:nvPr/>
        </p:nvSpPr>
        <p:spPr bwMode="auto">
          <a:xfrm>
            <a:off x="617021" y="385764"/>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7. </a:t>
            </a:r>
            <a:endParaRPr lang="es-AR" altLang="es-AR" sz="2800" b="1" dirty="0" smtClean="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7.4 </a:t>
            </a:r>
            <a:r>
              <a:rPr lang="es-AR" altLang="es-AR" sz="2800" b="1" dirty="0">
                <a:latin typeface="Arial" panose="020B0604020202020204" pitchFamily="34" charset="0"/>
              </a:rPr>
              <a:t>Compras</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dirty="0">
                <a:latin typeface="Arial" panose="020B0604020202020204" pitchFamily="34" charset="0"/>
              </a:rPr>
              <a:t>Se debe describir el producto a comprar.	</a:t>
            </a:r>
          </a:p>
          <a:p>
            <a:pPr marL="174625" indent="-173038" algn="just" hangingPunct="0">
              <a:spcBef>
                <a:spcPts val="325"/>
              </a:spcBef>
            </a:pPr>
            <a:endParaRPr lang="es-AR" altLang="es-AR" sz="2800" b="1" dirty="0">
              <a:latin typeface="Arial" panose="020B0604020202020204" pitchFamily="34" charset="0"/>
            </a:endParaRPr>
          </a:p>
          <a:p>
            <a:pPr lvl="1"/>
            <a:endParaRPr lang="es-AR" altLang="es-AR" dirty="0"/>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dirty="0">
                <a:latin typeface="Arial" panose="020B0604020202020204" pitchFamily="34" charset="0"/>
              </a:rPr>
              <a:t>Implementar actividades para asegurar que el producto comprado </a:t>
            </a:r>
            <a:endParaRPr lang="es-AR" altLang="es-AR" sz="2800"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cumple </a:t>
            </a:r>
            <a:r>
              <a:rPr lang="es-AR" altLang="es-AR" sz="2800" dirty="0">
                <a:latin typeface="Arial" panose="020B0604020202020204" pitchFamily="34" charset="0"/>
              </a:rPr>
              <a:t>con los requisitos establecidos.</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p:txBody>
      </p:sp>
      <p:sp>
        <p:nvSpPr>
          <p:cNvPr id="98308" name="Text Box 4"/>
          <p:cNvSpPr txBox="1">
            <a:spLocks noChangeArrowheads="1"/>
          </p:cNvSpPr>
          <p:nvPr/>
        </p:nvSpPr>
        <p:spPr bwMode="auto">
          <a:xfrm>
            <a:off x="3864488" y="2013511"/>
            <a:ext cx="3240088" cy="466725"/>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Información de compras</a:t>
            </a:r>
          </a:p>
        </p:txBody>
      </p:sp>
      <p:sp>
        <p:nvSpPr>
          <p:cNvPr id="98309" name="Text Box 5"/>
          <p:cNvSpPr txBox="1">
            <a:spLocks noChangeArrowheads="1"/>
          </p:cNvSpPr>
          <p:nvPr/>
        </p:nvSpPr>
        <p:spPr bwMode="auto">
          <a:xfrm>
            <a:off x="3864488" y="3634162"/>
            <a:ext cx="3240088" cy="674687"/>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Verificación producto comprado</a:t>
            </a:r>
          </a:p>
        </p:txBody>
      </p:sp>
    </p:spTree>
    <p:extLst>
      <p:ext uri="{BB962C8B-B14F-4D97-AF65-F5344CB8AC3E}">
        <p14:creationId xmlns:p14="http://schemas.microsoft.com/office/powerpoint/2010/main" val="263541412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99330"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99331" name="AutoShape 3"/>
          <p:cNvSpPr>
            <a:spLocks noChangeArrowheads="1"/>
          </p:cNvSpPr>
          <p:nvPr/>
        </p:nvSpPr>
        <p:spPr bwMode="auto">
          <a:xfrm>
            <a:off x="394915" y="309096"/>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smtClean="0">
                <a:latin typeface="Arial" panose="020B0604020202020204" pitchFamily="34" charset="0"/>
              </a:rPr>
              <a:t>Capítulo 7.</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7.5 </a:t>
            </a:r>
            <a:r>
              <a:rPr lang="es-AR" altLang="es-AR" sz="2800" b="1" dirty="0">
                <a:latin typeface="Arial" panose="020B0604020202020204" pitchFamily="34" charset="0"/>
              </a:rPr>
              <a:t>Producción y prestación del servicio</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Planificar </a:t>
            </a:r>
            <a:r>
              <a:rPr lang="es-AR" altLang="es-AR" sz="2800" dirty="0">
                <a:latin typeface="Arial" panose="020B0604020202020204" pitchFamily="34" charset="0"/>
              </a:rPr>
              <a:t>y realizar la producción y prestación de servicio bajo </a:t>
            </a:r>
            <a:endParaRPr lang="es-AR" altLang="es-AR" sz="2800"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condiciones </a:t>
            </a:r>
            <a:r>
              <a:rPr lang="es-AR" altLang="es-AR" sz="2800" dirty="0">
                <a:latin typeface="Arial" panose="020B0604020202020204" pitchFamily="34" charset="0"/>
              </a:rPr>
              <a:t>controladas. </a:t>
            </a:r>
          </a:p>
          <a:p>
            <a:pPr lvl="1"/>
            <a:r>
              <a:rPr lang="es-AR" altLang="es-AR" sz="2400" dirty="0" smtClean="0"/>
              <a:t>información </a:t>
            </a:r>
            <a:r>
              <a:rPr lang="es-AR" altLang="es-AR" sz="2400" dirty="0"/>
              <a:t>disponible</a:t>
            </a:r>
          </a:p>
          <a:p>
            <a:pPr lvl="1"/>
            <a:r>
              <a:rPr lang="es-AR" altLang="es-AR" sz="2400" dirty="0"/>
              <a:t>instrucciones de trabajo disponibles</a:t>
            </a:r>
          </a:p>
          <a:p>
            <a:pPr lvl="1"/>
            <a:r>
              <a:rPr lang="es-AR" altLang="es-AR" sz="2400" dirty="0"/>
              <a:t>uso del equipo apropiado</a:t>
            </a:r>
          </a:p>
          <a:p>
            <a:pPr lvl="1"/>
            <a:r>
              <a:rPr lang="es-AR" altLang="es-AR" sz="2400" dirty="0"/>
              <a:t>disponibilidad y uso de elementos de seguimiento y medición</a:t>
            </a:r>
          </a:p>
          <a:p>
            <a:pPr lvl="1"/>
            <a:r>
              <a:rPr lang="es-AR" altLang="es-AR" sz="2400" dirty="0"/>
              <a:t>actividades de seguimiento y medición</a:t>
            </a:r>
          </a:p>
          <a:p>
            <a:pPr lvl="1"/>
            <a:r>
              <a:rPr lang="es-AR" altLang="es-AR" sz="2400" dirty="0"/>
              <a:t>actividades de liberación</a:t>
            </a:r>
          </a:p>
          <a:p>
            <a:pPr lvl="1"/>
            <a:r>
              <a:rPr lang="es-AR" altLang="es-AR" sz="2400" dirty="0"/>
              <a:t>actividades de entrega y posteriores</a:t>
            </a:r>
          </a:p>
          <a:p>
            <a:pPr marL="174625" indent="-173038" algn="just" hangingPunct="0">
              <a:spcBef>
                <a:spcPts val="325"/>
              </a:spcBef>
            </a:pPr>
            <a:endParaRPr lang="es-AR" altLang="es-AR" sz="2800" b="1" dirty="0">
              <a:latin typeface="Arial" panose="020B0604020202020204" pitchFamily="34" charset="0"/>
            </a:endParaRPr>
          </a:p>
        </p:txBody>
      </p:sp>
      <p:sp>
        <p:nvSpPr>
          <p:cNvPr id="99332" name="Text Box 4"/>
          <p:cNvSpPr txBox="1">
            <a:spLocks noChangeArrowheads="1"/>
          </p:cNvSpPr>
          <p:nvPr/>
        </p:nvSpPr>
        <p:spPr bwMode="auto">
          <a:xfrm>
            <a:off x="4451162" y="1763152"/>
            <a:ext cx="3384550" cy="804862"/>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dirty="0">
                <a:solidFill>
                  <a:srgbClr val="000080"/>
                </a:solidFill>
              </a:rPr>
              <a:t> Control de la producción y de la prestación del servicio</a:t>
            </a:r>
          </a:p>
        </p:txBody>
      </p:sp>
    </p:spTree>
    <p:extLst>
      <p:ext uri="{BB962C8B-B14F-4D97-AF65-F5344CB8AC3E}">
        <p14:creationId xmlns:p14="http://schemas.microsoft.com/office/powerpoint/2010/main" val="277033936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00354"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100355" name="AutoShape 3"/>
          <p:cNvSpPr>
            <a:spLocks noChangeArrowheads="1"/>
          </p:cNvSpPr>
          <p:nvPr/>
        </p:nvSpPr>
        <p:spPr bwMode="auto">
          <a:xfrm>
            <a:off x="411747" y="339466"/>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7</a:t>
            </a:r>
            <a:r>
              <a:rPr lang="es-AR" altLang="es-AR" sz="2800" b="1" dirty="0" smtClean="0">
                <a:latin typeface="Arial" panose="020B0604020202020204" pitchFamily="34" charset="0"/>
              </a:rPr>
              <a:t>.</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7.5 </a:t>
            </a:r>
            <a:r>
              <a:rPr lang="es-AR" altLang="es-AR" sz="2800" b="1" dirty="0">
                <a:latin typeface="Arial" panose="020B0604020202020204" pitchFamily="34" charset="0"/>
              </a:rPr>
              <a:t>Producción y prestación del servicio</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dirty="0">
                <a:latin typeface="Arial" panose="020B0604020202020204" pitchFamily="34" charset="0"/>
              </a:rPr>
              <a:t>Aplica a procesos donde los productos resultantes no pueden </a:t>
            </a:r>
            <a:r>
              <a:rPr lang="es-AR" altLang="es-AR" sz="2800" dirty="0" smtClean="0">
                <a:latin typeface="Arial" panose="020B0604020202020204" pitchFamily="34" charset="0"/>
              </a:rPr>
              <a:t>verificarse</a:t>
            </a:r>
          </a:p>
          <a:p>
            <a:pPr marL="174625" indent="-173038" algn="just" hangingPunct="0">
              <a:spcBef>
                <a:spcPts val="325"/>
              </a:spcBef>
            </a:pPr>
            <a:r>
              <a:rPr lang="es-AR" altLang="es-AR" sz="2800" dirty="0" smtClean="0">
                <a:latin typeface="Arial" panose="020B0604020202020204" pitchFamily="34" charset="0"/>
              </a:rPr>
              <a:t>mediante </a:t>
            </a:r>
            <a:r>
              <a:rPr lang="es-AR" altLang="es-AR" sz="2800" dirty="0">
                <a:latin typeface="Arial" panose="020B0604020202020204" pitchFamily="34" charset="0"/>
              </a:rPr>
              <a:t>actividades de seguimiento y medición posteriores, </a:t>
            </a:r>
            <a:r>
              <a:rPr lang="es-AR" altLang="es-AR" sz="2800" dirty="0" smtClean="0">
                <a:latin typeface="Arial" panose="020B0604020202020204" pitchFamily="34" charset="0"/>
              </a:rPr>
              <a:t>sino</a:t>
            </a:r>
          </a:p>
          <a:p>
            <a:pPr marL="174625" indent="-173038" algn="just" hangingPunct="0">
              <a:spcBef>
                <a:spcPts val="325"/>
              </a:spcBef>
            </a:pPr>
            <a:r>
              <a:rPr lang="es-AR" altLang="es-AR" sz="2800" dirty="0" smtClean="0">
                <a:latin typeface="Arial" panose="020B0604020202020204" pitchFamily="34" charset="0"/>
              </a:rPr>
              <a:t>cuando </a:t>
            </a:r>
            <a:r>
              <a:rPr lang="es-AR" altLang="es-AR" sz="2800" dirty="0">
                <a:latin typeface="Arial" panose="020B0604020202020204" pitchFamily="34" charset="0"/>
              </a:rPr>
              <a:t>el producto esta siendo usado o el servicio ya se ha prestado.</a:t>
            </a:r>
          </a:p>
          <a:p>
            <a:pPr lvl="1"/>
            <a:r>
              <a:rPr lang="es-AR" altLang="es-AR" sz="2400" dirty="0" smtClean="0"/>
              <a:t>existan </a:t>
            </a:r>
            <a:r>
              <a:rPr lang="es-AR" altLang="es-AR" sz="2400" dirty="0"/>
              <a:t>criterios para revisar y aprobar los procesos</a:t>
            </a:r>
          </a:p>
          <a:p>
            <a:pPr lvl="1"/>
            <a:r>
              <a:rPr lang="es-AR" altLang="es-AR" sz="2400" dirty="0"/>
              <a:t>los equipos estén aprobados y el personal calificado</a:t>
            </a:r>
          </a:p>
          <a:p>
            <a:pPr lvl="1"/>
            <a:r>
              <a:rPr lang="es-AR" altLang="es-AR" sz="2400" dirty="0"/>
              <a:t>procedimientos y métodos específicos</a:t>
            </a:r>
          </a:p>
          <a:p>
            <a:pPr lvl="1"/>
            <a:r>
              <a:rPr lang="es-AR" altLang="es-AR" sz="2400" dirty="0"/>
              <a:t>criterio de revalidación</a:t>
            </a:r>
          </a:p>
          <a:p>
            <a:pPr lvl="1"/>
            <a:r>
              <a:rPr lang="es-AR" altLang="es-AR" sz="2400" dirty="0"/>
              <a:t>registros</a:t>
            </a:r>
          </a:p>
          <a:p>
            <a:pPr marL="174625" indent="-173038" algn="just" hangingPunct="0">
              <a:spcBef>
                <a:spcPts val="325"/>
              </a:spcBef>
            </a:pPr>
            <a:endParaRPr lang="es-AR" altLang="es-AR" sz="2800" b="1" dirty="0">
              <a:latin typeface="Arial" panose="020B0604020202020204" pitchFamily="34" charset="0"/>
            </a:endParaRPr>
          </a:p>
        </p:txBody>
      </p:sp>
      <p:sp>
        <p:nvSpPr>
          <p:cNvPr id="100356" name="Text Box 4"/>
          <p:cNvSpPr txBox="1">
            <a:spLocks noChangeArrowheads="1"/>
          </p:cNvSpPr>
          <p:nvPr/>
        </p:nvSpPr>
        <p:spPr bwMode="auto">
          <a:xfrm>
            <a:off x="4378714" y="1838164"/>
            <a:ext cx="3384550" cy="949325"/>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 Validación de los procesos de la producción y de la prestación del servicio</a:t>
            </a:r>
          </a:p>
        </p:txBody>
      </p:sp>
    </p:spTree>
    <p:extLst>
      <p:ext uri="{BB962C8B-B14F-4D97-AF65-F5344CB8AC3E}">
        <p14:creationId xmlns:p14="http://schemas.microsoft.com/office/powerpoint/2010/main" val="116282780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01378"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101379" name="AutoShape 3"/>
          <p:cNvSpPr>
            <a:spLocks noChangeArrowheads="1"/>
          </p:cNvSpPr>
          <p:nvPr/>
        </p:nvSpPr>
        <p:spPr bwMode="auto">
          <a:xfrm>
            <a:off x="265113" y="327025"/>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a:t>
            </a:r>
            <a:r>
              <a:rPr lang="es-AR" altLang="es-AR" sz="2800" b="1" dirty="0" smtClean="0">
                <a:latin typeface="Arial" panose="020B0604020202020204" pitchFamily="34" charset="0"/>
              </a:rPr>
              <a:t>7. </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7.5 </a:t>
            </a:r>
            <a:r>
              <a:rPr lang="es-AR" altLang="es-AR" sz="2800" b="1" dirty="0">
                <a:latin typeface="Arial" panose="020B0604020202020204" pitchFamily="34" charset="0"/>
              </a:rPr>
              <a:t>Producción y prestación del servicio</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458787" indent="-457200" algn="just" hangingPunct="0">
              <a:spcBef>
                <a:spcPts val="325"/>
              </a:spcBef>
              <a:buClr>
                <a:srgbClr val="0070C0"/>
              </a:buClr>
              <a:buFont typeface="Wingdings" panose="05000000000000000000" pitchFamily="2" charset="2"/>
              <a:buChar char="§"/>
            </a:pPr>
            <a:r>
              <a:rPr lang="es-AR" altLang="es-AR" sz="2800" dirty="0">
                <a:latin typeface="Arial" panose="020B0604020202020204" pitchFamily="34" charset="0"/>
              </a:rPr>
              <a:t>Identificar el producto en las distintas etapas.</a:t>
            </a:r>
          </a:p>
          <a:p>
            <a:pPr marL="458787" indent="-457200" algn="just" hangingPunct="0">
              <a:spcBef>
                <a:spcPts val="325"/>
              </a:spcBef>
              <a:buClr>
                <a:srgbClr val="0070C0"/>
              </a:buClr>
              <a:buFont typeface="Wingdings" panose="05000000000000000000" pitchFamily="2" charset="2"/>
              <a:buChar char="§"/>
            </a:pPr>
            <a:r>
              <a:rPr lang="es-AR" altLang="es-AR" sz="2800" dirty="0" smtClean="0">
                <a:latin typeface="Arial" panose="020B0604020202020204" pitchFamily="34" charset="0"/>
              </a:rPr>
              <a:t>Identificar </a:t>
            </a:r>
            <a:r>
              <a:rPr lang="es-AR" altLang="es-AR" sz="2800" dirty="0">
                <a:latin typeface="Arial" panose="020B0604020202020204" pitchFamily="34" charset="0"/>
              </a:rPr>
              <a:t>el estado de aprobación del producto en las distintas etapas.</a:t>
            </a:r>
          </a:p>
          <a:p>
            <a:pPr marL="458787" indent="-457200" algn="just" hangingPunct="0">
              <a:spcBef>
                <a:spcPts val="325"/>
              </a:spcBef>
              <a:buClr>
                <a:srgbClr val="0070C0"/>
              </a:buClr>
              <a:buFont typeface="Wingdings" panose="05000000000000000000" pitchFamily="2" charset="2"/>
              <a:buChar char="§"/>
            </a:pPr>
            <a:r>
              <a:rPr lang="es-AR" altLang="es-AR" sz="2800" dirty="0" smtClean="0">
                <a:latin typeface="Arial" panose="020B0604020202020204" pitchFamily="34" charset="0"/>
              </a:rPr>
              <a:t>Si </a:t>
            </a:r>
            <a:r>
              <a:rPr lang="es-AR" altLang="es-AR" sz="2800" dirty="0">
                <a:latin typeface="Arial" panose="020B0604020202020204" pitchFamily="34" charset="0"/>
              </a:rPr>
              <a:t>la trazabilidad es un requisito, se debe controlar y registrar la </a:t>
            </a:r>
            <a:endParaRPr lang="es-AR" altLang="es-AR" sz="2800" dirty="0" smtClean="0">
              <a:latin typeface="Arial" panose="020B0604020202020204" pitchFamily="34" charset="0"/>
            </a:endParaRPr>
          </a:p>
          <a:p>
            <a:pPr marL="1587" algn="just" hangingPunct="0">
              <a:spcBef>
                <a:spcPts val="325"/>
              </a:spcBef>
              <a:buClr>
                <a:srgbClr val="0070C0"/>
              </a:buClr>
            </a:pPr>
            <a:r>
              <a:rPr lang="es-AR" altLang="es-AR" sz="2800" dirty="0">
                <a:latin typeface="Arial" panose="020B0604020202020204" pitchFamily="34" charset="0"/>
              </a:rPr>
              <a:t> </a:t>
            </a:r>
            <a:r>
              <a:rPr lang="es-AR" altLang="es-AR" sz="2800" dirty="0" smtClean="0">
                <a:latin typeface="Arial" panose="020B0604020202020204" pitchFamily="34" charset="0"/>
              </a:rPr>
              <a:t>    </a:t>
            </a:r>
            <a:r>
              <a:rPr lang="es-AR" altLang="es-AR" sz="2800" dirty="0" smtClean="0">
                <a:latin typeface="Arial" panose="020B0604020202020204" pitchFamily="34" charset="0"/>
              </a:rPr>
              <a:t>identificación </a:t>
            </a:r>
            <a:r>
              <a:rPr lang="es-AR" altLang="es-AR" sz="2800" dirty="0">
                <a:latin typeface="Arial" panose="020B0604020202020204" pitchFamily="34" charset="0"/>
              </a:rPr>
              <a:t>única.</a:t>
            </a:r>
          </a:p>
          <a:p>
            <a:pPr marL="174625" indent="-173038" algn="just" hangingPunct="0">
              <a:spcBef>
                <a:spcPts val="325"/>
              </a:spcBef>
            </a:pPr>
            <a:endParaRPr lang="es-AR" altLang="es-AR" sz="2800" b="1" dirty="0">
              <a:latin typeface="Arial" panose="020B0604020202020204" pitchFamily="34" charset="0"/>
            </a:endParaRPr>
          </a:p>
        </p:txBody>
      </p:sp>
      <p:sp>
        <p:nvSpPr>
          <p:cNvPr id="101380" name="Text Box 4"/>
          <p:cNvSpPr txBox="1">
            <a:spLocks noChangeArrowheads="1"/>
          </p:cNvSpPr>
          <p:nvPr/>
        </p:nvSpPr>
        <p:spPr bwMode="auto">
          <a:xfrm>
            <a:off x="4404519" y="2000250"/>
            <a:ext cx="3384550" cy="647700"/>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Identificación y Trazabilidad</a:t>
            </a:r>
          </a:p>
        </p:txBody>
      </p:sp>
      <p:sp>
        <p:nvSpPr>
          <p:cNvPr id="101381" name="Text Box 5"/>
          <p:cNvSpPr txBox="1">
            <a:spLocks noChangeArrowheads="1"/>
          </p:cNvSpPr>
          <p:nvPr/>
        </p:nvSpPr>
        <p:spPr bwMode="auto">
          <a:xfrm>
            <a:off x="2045494" y="5145740"/>
            <a:ext cx="8102600" cy="1575735"/>
          </a:xfrm>
          <a:prstGeom prst="rect">
            <a:avLst/>
          </a:prstGeom>
          <a:solidFill>
            <a:srgbClr val="E6E6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r>
              <a:rPr lang="es-AR" altLang="es-AR" sz="2400" u="sng" dirty="0">
                <a:solidFill>
                  <a:srgbClr val="000080"/>
                </a:solidFill>
              </a:rPr>
              <a:t>trazabilidad</a:t>
            </a:r>
          </a:p>
          <a:p>
            <a:r>
              <a:rPr lang="es-AR" altLang="es-AR" sz="2400" dirty="0">
                <a:solidFill>
                  <a:srgbClr val="000080"/>
                </a:solidFill>
              </a:rPr>
              <a:t>capacidad para seguir la historia, la aplicación o la localización de todo aquello que está bajo consideración</a:t>
            </a:r>
          </a:p>
        </p:txBody>
      </p:sp>
    </p:spTree>
    <p:extLst>
      <p:ext uri="{BB962C8B-B14F-4D97-AF65-F5344CB8AC3E}">
        <p14:creationId xmlns:p14="http://schemas.microsoft.com/office/powerpoint/2010/main" val="87442777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02402"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102403" name="AutoShape 3"/>
          <p:cNvSpPr>
            <a:spLocks noChangeArrowheads="1"/>
          </p:cNvSpPr>
          <p:nvPr/>
        </p:nvSpPr>
        <p:spPr bwMode="auto">
          <a:xfrm>
            <a:off x="448704" y="380813"/>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a:t>
            </a:r>
            <a:r>
              <a:rPr lang="es-AR" altLang="es-AR" sz="2800" b="1" dirty="0" smtClean="0">
                <a:latin typeface="Arial" panose="020B0604020202020204" pitchFamily="34" charset="0"/>
              </a:rPr>
              <a:t>7.</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7.5 </a:t>
            </a:r>
            <a:r>
              <a:rPr lang="es-AR" altLang="es-AR" sz="2800" b="1" dirty="0">
                <a:latin typeface="Arial" panose="020B0604020202020204" pitchFamily="34" charset="0"/>
              </a:rPr>
              <a:t>Producción y prestación del servicio</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458787" indent="-457200" algn="just" hangingPunct="0">
              <a:spcBef>
                <a:spcPts val="325"/>
              </a:spcBef>
              <a:buClr>
                <a:srgbClr val="0070C0"/>
              </a:buClr>
              <a:buFont typeface="Arial" panose="020B0604020202020204" pitchFamily="34" charset="0"/>
              <a:buChar char="•"/>
            </a:pPr>
            <a:r>
              <a:rPr lang="es-AR" altLang="es-AR" sz="2800" dirty="0">
                <a:latin typeface="Arial" panose="020B0604020202020204" pitchFamily="34" charset="0"/>
              </a:rPr>
              <a:t>Identificarla</a:t>
            </a:r>
          </a:p>
          <a:p>
            <a:pPr marL="458787" indent="-457200" algn="just" hangingPunct="0">
              <a:spcBef>
                <a:spcPts val="325"/>
              </a:spcBef>
              <a:buClr>
                <a:srgbClr val="0070C0"/>
              </a:buClr>
              <a:buFont typeface="Arial" panose="020B0604020202020204" pitchFamily="34" charset="0"/>
              <a:buChar char="•"/>
            </a:pPr>
            <a:r>
              <a:rPr lang="es-AR" altLang="es-AR" sz="2800" dirty="0" smtClean="0">
                <a:latin typeface="Arial" panose="020B0604020202020204" pitchFamily="34" charset="0"/>
              </a:rPr>
              <a:t>Verificarla</a:t>
            </a:r>
            <a:endParaRPr lang="es-AR" altLang="es-AR" sz="2800" dirty="0">
              <a:latin typeface="Arial" panose="020B0604020202020204" pitchFamily="34" charset="0"/>
            </a:endParaRPr>
          </a:p>
          <a:p>
            <a:pPr marL="458787" indent="-457200" algn="just" hangingPunct="0">
              <a:spcBef>
                <a:spcPts val="325"/>
              </a:spcBef>
              <a:buClr>
                <a:srgbClr val="0070C0"/>
              </a:buClr>
              <a:buFont typeface="Arial" panose="020B0604020202020204" pitchFamily="34" charset="0"/>
              <a:buChar char="•"/>
            </a:pPr>
            <a:r>
              <a:rPr lang="es-AR" altLang="es-AR" sz="2800" dirty="0" smtClean="0">
                <a:latin typeface="Arial" panose="020B0604020202020204" pitchFamily="34" charset="0"/>
              </a:rPr>
              <a:t>Protegerla</a:t>
            </a:r>
            <a:endParaRPr lang="es-AR" altLang="es-AR" sz="2800" dirty="0">
              <a:latin typeface="Arial" panose="020B0604020202020204" pitchFamily="34" charset="0"/>
            </a:endParaRPr>
          </a:p>
          <a:p>
            <a:pPr marL="458787" indent="-457200" algn="just" hangingPunct="0">
              <a:spcBef>
                <a:spcPts val="325"/>
              </a:spcBef>
              <a:buClr>
                <a:srgbClr val="0070C0"/>
              </a:buClr>
              <a:buFont typeface="Arial" panose="020B0604020202020204" pitchFamily="34" charset="0"/>
              <a:buChar char="•"/>
            </a:pPr>
            <a:r>
              <a:rPr lang="es-AR" altLang="es-AR" sz="2800" dirty="0" smtClean="0">
                <a:latin typeface="Arial" panose="020B0604020202020204" pitchFamily="34" charset="0"/>
              </a:rPr>
              <a:t>Notificar </a:t>
            </a:r>
            <a:r>
              <a:rPr lang="es-AR" altLang="es-AR" sz="2800" dirty="0">
                <a:latin typeface="Arial" panose="020B0604020202020204" pitchFamily="34" charset="0"/>
              </a:rPr>
              <a:t>al cliente en caso de pérdida, deterioro o inadecuación para </a:t>
            </a:r>
            <a:endParaRPr lang="es-AR" altLang="es-AR" sz="2800" dirty="0" smtClean="0">
              <a:latin typeface="Arial" panose="020B0604020202020204" pitchFamily="34" charset="0"/>
            </a:endParaRPr>
          </a:p>
          <a:p>
            <a:pPr marL="1587" algn="just" hangingPunct="0">
              <a:spcBef>
                <a:spcPts val="325"/>
              </a:spcBef>
              <a:buClr>
                <a:srgbClr val="0070C0"/>
              </a:buClr>
            </a:pPr>
            <a:r>
              <a:rPr lang="es-AR" altLang="es-AR" sz="2800" dirty="0" smtClean="0">
                <a:latin typeface="Arial" panose="020B0604020202020204" pitchFamily="34" charset="0"/>
              </a:rPr>
              <a:t>    su </a:t>
            </a:r>
            <a:r>
              <a:rPr lang="es-AR" altLang="es-AR" sz="2800" dirty="0">
                <a:latin typeface="Arial" panose="020B0604020202020204" pitchFamily="34" charset="0"/>
              </a:rPr>
              <a:t>uso</a:t>
            </a:r>
          </a:p>
        </p:txBody>
      </p:sp>
      <p:sp>
        <p:nvSpPr>
          <p:cNvPr id="102404" name="Text Box 4"/>
          <p:cNvSpPr txBox="1">
            <a:spLocks noChangeArrowheads="1"/>
          </p:cNvSpPr>
          <p:nvPr/>
        </p:nvSpPr>
        <p:spPr bwMode="auto">
          <a:xfrm>
            <a:off x="4732572" y="1995954"/>
            <a:ext cx="2519363" cy="647700"/>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Propiedad del cliente	</a:t>
            </a:r>
          </a:p>
        </p:txBody>
      </p:sp>
    </p:spTree>
    <p:extLst>
      <p:ext uri="{BB962C8B-B14F-4D97-AF65-F5344CB8AC3E}">
        <p14:creationId xmlns:p14="http://schemas.microsoft.com/office/powerpoint/2010/main" val="8108309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03426"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103427" name="AutoShape 3"/>
          <p:cNvSpPr>
            <a:spLocks noChangeArrowheads="1"/>
          </p:cNvSpPr>
          <p:nvPr/>
        </p:nvSpPr>
        <p:spPr bwMode="auto">
          <a:xfrm>
            <a:off x="430774" y="380813"/>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a:t>
            </a:r>
            <a:r>
              <a:rPr lang="es-AR" altLang="es-AR" sz="2800" b="1" dirty="0" smtClean="0">
                <a:latin typeface="Arial" panose="020B0604020202020204" pitchFamily="34" charset="0"/>
              </a:rPr>
              <a:t>7.</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7.5 </a:t>
            </a:r>
            <a:r>
              <a:rPr lang="es-AR" altLang="es-AR" sz="2800" b="1" dirty="0">
                <a:latin typeface="Arial" panose="020B0604020202020204" pitchFamily="34" charset="0"/>
              </a:rPr>
              <a:t>Producción y prestación del servicio</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smtClean="0">
              <a:latin typeface="Arial" panose="020B0604020202020204" pitchFamily="34" charset="0"/>
            </a:endParaRPr>
          </a:p>
          <a:p>
            <a:pPr marL="174625" indent="-173038" algn="just" hangingPunct="0">
              <a:spcBef>
                <a:spcPts val="325"/>
              </a:spcBef>
            </a:pPr>
            <a:endParaRPr lang="es-AR" altLang="es-AR" sz="2800"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Preservar </a:t>
            </a:r>
            <a:r>
              <a:rPr lang="es-AR" altLang="es-AR" sz="2800" dirty="0">
                <a:latin typeface="Arial" panose="020B0604020202020204" pitchFamily="34" charset="0"/>
              </a:rPr>
              <a:t>la conformidad del producto durante el proceso y la entrega</a:t>
            </a:r>
          </a:p>
          <a:p>
            <a:pPr lvl="1"/>
            <a:r>
              <a:rPr lang="es-AR" altLang="es-AR" sz="2400" dirty="0" smtClean="0"/>
              <a:t>Identificar</a:t>
            </a:r>
            <a:endParaRPr lang="es-AR" altLang="es-AR" sz="2400" dirty="0"/>
          </a:p>
          <a:p>
            <a:pPr lvl="1"/>
            <a:r>
              <a:rPr lang="es-AR" altLang="es-AR" sz="2400" dirty="0"/>
              <a:t>Manipular</a:t>
            </a:r>
          </a:p>
          <a:p>
            <a:pPr lvl="1"/>
            <a:r>
              <a:rPr lang="es-AR" altLang="es-AR" sz="2400" dirty="0"/>
              <a:t>Embalar</a:t>
            </a:r>
          </a:p>
          <a:p>
            <a:pPr lvl="1"/>
            <a:r>
              <a:rPr lang="es-AR" altLang="es-AR" sz="2400" dirty="0"/>
              <a:t>Almacenar</a:t>
            </a:r>
          </a:p>
          <a:p>
            <a:pPr lvl="1"/>
            <a:r>
              <a:rPr lang="es-AR" altLang="es-AR" sz="2400" dirty="0"/>
              <a:t>Proteger</a:t>
            </a:r>
          </a:p>
        </p:txBody>
      </p:sp>
      <p:sp>
        <p:nvSpPr>
          <p:cNvPr id="103428" name="Text Box 4"/>
          <p:cNvSpPr txBox="1">
            <a:spLocks noChangeArrowheads="1"/>
          </p:cNvSpPr>
          <p:nvPr/>
        </p:nvSpPr>
        <p:spPr bwMode="auto">
          <a:xfrm>
            <a:off x="4714642" y="1995955"/>
            <a:ext cx="2519363" cy="674688"/>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Preservación del producto	</a:t>
            </a:r>
          </a:p>
        </p:txBody>
      </p:sp>
    </p:spTree>
    <p:extLst>
      <p:ext uri="{BB962C8B-B14F-4D97-AF65-F5344CB8AC3E}">
        <p14:creationId xmlns:p14="http://schemas.microsoft.com/office/powerpoint/2010/main" val="170196910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04450"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104451" name="AutoShape 3"/>
          <p:cNvSpPr>
            <a:spLocks noChangeArrowheads="1"/>
          </p:cNvSpPr>
          <p:nvPr/>
        </p:nvSpPr>
        <p:spPr bwMode="auto">
          <a:xfrm>
            <a:off x="486392" y="358127"/>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a:t>
            </a:r>
            <a:r>
              <a:rPr lang="es-AR" altLang="es-AR" sz="2800" b="1" dirty="0" smtClean="0">
                <a:latin typeface="Arial" panose="020B0604020202020204" pitchFamily="34" charset="0"/>
              </a:rPr>
              <a:t>7.</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7.6  </a:t>
            </a:r>
            <a:r>
              <a:rPr lang="es-AR" altLang="es-AR" sz="2800" b="1" dirty="0">
                <a:latin typeface="Arial" panose="020B0604020202020204" pitchFamily="34" charset="0"/>
              </a:rPr>
              <a:t>Control de los equipos de seguimiento y de medición</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dirty="0">
                <a:latin typeface="Arial" panose="020B0604020202020204" pitchFamily="34" charset="0"/>
              </a:rPr>
              <a:t>Determinar el seguimiento y la medición a realizar, y los equipos </a:t>
            </a:r>
            <a:endParaRPr lang="es-AR" altLang="es-AR" sz="2800"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de </a:t>
            </a:r>
            <a:r>
              <a:rPr lang="es-AR" altLang="es-AR" sz="2800" dirty="0">
                <a:latin typeface="Arial" panose="020B0604020202020204" pitchFamily="34" charset="0"/>
              </a:rPr>
              <a:t>medición y seguimiento necesarios para proporcionar la </a:t>
            </a:r>
            <a:endParaRPr lang="es-AR" altLang="es-AR" sz="2800"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evidencia </a:t>
            </a:r>
            <a:r>
              <a:rPr lang="es-AR" altLang="es-AR" sz="2800" dirty="0">
                <a:latin typeface="Arial" panose="020B0604020202020204" pitchFamily="34" charset="0"/>
              </a:rPr>
              <a:t>de la conformidad del producto con los requisitos </a:t>
            </a:r>
            <a:endParaRPr lang="es-AR" altLang="es-AR" sz="2800"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establecidos</a:t>
            </a:r>
            <a:r>
              <a:rPr lang="es-AR" altLang="es-AR" sz="2800" dirty="0">
                <a:latin typeface="Arial" panose="020B0604020202020204" pitchFamily="34" charset="0"/>
              </a:rPr>
              <a:t>.</a:t>
            </a:r>
          </a:p>
          <a:p>
            <a:pPr lvl="1"/>
            <a:r>
              <a:rPr lang="es-AR" altLang="es-AR" sz="2800" dirty="0" smtClean="0"/>
              <a:t>Frecuencia </a:t>
            </a:r>
            <a:r>
              <a:rPr lang="es-AR" altLang="es-AR" sz="2800" dirty="0"/>
              <a:t>de calibración</a:t>
            </a:r>
          </a:p>
          <a:p>
            <a:pPr lvl="1"/>
            <a:r>
              <a:rPr lang="es-AR" altLang="es-AR" sz="2800" dirty="0"/>
              <a:t>Método de calibración</a:t>
            </a:r>
          </a:p>
          <a:p>
            <a:pPr lvl="1"/>
            <a:r>
              <a:rPr lang="es-AR" altLang="es-AR" sz="2800" dirty="0"/>
              <a:t>Identificación y estado de calibración</a:t>
            </a:r>
          </a:p>
          <a:p>
            <a:pPr lvl="1"/>
            <a:r>
              <a:rPr lang="es-AR" altLang="es-AR" sz="2800" dirty="0"/>
              <a:t>Resguardo y protección</a:t>
            </a:r>
          </a:p>
        </p:txBody>
      </p:sp>
      <p:grpSp>
        <p:nvGrpSpPr>
          <p:cNvPr id="104452" name="Group 4"/>
          <p:cNvGrpSpPr>
            <a:grpSpLocks/>
          </p:cNvGrpSpPr>
          <p:nvPr/>
        </p:nvGrpSpPr>
        <p:grpSpPr bwMode="auto">
          <a:xfrm>
            <a:off x="7404100" y="3452814"/>
            <a:ext cx="4787900" cy="3268662"/>
            <a:chOff x="2857" y="2339"/>
            <a:chExt cx="3016" cy="2059"/>
          </a:xfrm>
        </p:grpSpPr>
        <p:sp>
          <p:nvSpPr>
            <p:cNvPr id="104453" name="AutoShape 5"/>
            <p:cNvSpPr>
              <a:spLocks noChangeArrowheads="1"/>
            </p:cNvSpPr>
            <p:nvPr/>
          </p:nvSpPr>
          <p:spPr bwMode="auto">
            <a:xfrm rot="20880000">
              <a:off x="2982" y="2599"/>
              <a:ext cx="2766" cy="1541"/>
            </a:xfrm>
            <a:prstGeom prst="irregularSeal2">
              <a:avLst/>
            </a:prstGeom>
            <a:solidFill>
              <a:srgbClr val="729FCF"/>
            </a:solidFill>
            <a:ln w="9525" cap="flat">
              <a:solidFill>
                <a:srgbClr val="000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04454" name="Text Box 6"/>
            <p:cNvSpPr txBox="1">
              <a:spLocks noChangeArrowheads="1"/>
            </p:cNvSpPr>
            <p:nvPr/>
          </p:nvSpPr>
          <p:spPr bwMode="auto">
            <a:xfrm>
              <a:off x="3628" y="3084"/>
              <a:ext cx="1269" cy="8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sz="1600">
                  <a:solidFill>
                    <a:srgbClr val="000080"/>
                  </a:solidFill>
                </a:rPr>
                <a:t>El instrumento / equipo se utiliza para aprobar o rechazar el producto?</a:t>
              </a:r>
            </a:p>
          </p:txBody>
        </p:sp>
      </p:grpSp>
    </p:spTree>
    <p:extLst>
      <p:ext uri="{BB962C8B-B14F-4D97-AF65-F5344CB8AC3E}">
        <p14:creationId xmlns:p14="http://schemas.microsoft.com/office/powerpoint/2010/main" val="311951323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05474"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105475" name="AutoShape 3"/>
          <p:cNvSpPr>
            <a:spLocks noChangeArrowheads="1"/>
          </p:cNvSpPr>
          <p:nvPr/>
        </p:nvSpPr>
        <p:spPr bwMode="auto">
          <a:xfrm>
            <a:off x="430774" y="362884"/>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8. Medición, análisis y mejora.</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a:latin typeface="Arial" panose="020B0604020202020204" pitchFamily="34" charset="0"/>
              </a:rPr>
              <a:t>				8.1 Generalidades</a:t>
            </a:r>
          </a:p>
          <a:p>
            <a:pPr marL="174625" indent="-173038" algn="just" hangingPunct="0">
              <a:spcBef>
                <a:spcPts val="325"/>
              </a:spcBef>
            </a:pPr>
            <a:r>
              <a:rPr lang="es-AR" altLang="es-AR" sz="2800" b="1" dirty="0">
                <a:latin typeface="Arial" panose="020B0604020202020204" pitchFamily="34" charset="0"/>
              </a:rPr>
              <a:t> 				8.2 Seguimiento y Medición</a:t>
            </a:r>
          </a:p>
          <a:p>
            <a:pPr marL="174625" indent="-173038" algn="just" hangingPunct="0">
              <a:spcBef>
                <a:spcPts val="325"/>
              </a:spcBef>
            </a:pPr>
            <a:r>
              <a:rPr lang="es-AR" altLang="es-AR" sz="2800" b="1" dirty="0">
                <a:latin typeface="Arial" panose="020B0604020202020204" pitchFamily="34" charset="0"/>
              </a:rPr>
              <a:t> 				8.3 Control del producto no conforme</a:t>
            </a:r>
          </a:p>
          <a:p>
            <a:pPr marL="174625" indent="-173038" algn="just" hangingPunct="0">
              <a:spcBef>
                <a:spcPts val="325"/>
              </a:spcBef>
            </a:pPr>
            <a:r>
              <a:rPr lang="es-AR" altLang="es-AR" sz="2800" b="1" dirty="0">
                <a:latin typeface="Arial" panose="020B0604020202020204" pitchFamily="34" charset="0"/>
              </a:rPr>
              <a:t> 				8.4 Análisis de datos</a:t>
            </a:r>
          </a:p>
          <a:p>
            <a:pPr marL="174625" indent="-173038" algn="just" hangingPunct="0">
              <a:spcBef>
                <a:spcPts val="325"/>
              </a:spcBef>
            </a:pPr>
            <a:r>
              <a:rPr lang="es-AR" altLang="es-AR" sz="2800" b="1" dirty="0">
                <a:latin typeface="Arial" panose="020B0604020202020204" pitchFamily="34" charset="0"/>
              </a:rPr>
              <a:t>				8.5 Mejora</a:t>
            </a:r>
          </a:p>
          <a:p>
            <a:pPr marL="174625" indent="-173038" algn="just" hangingPunct="0">
              <a:spcBef>
                <a:spcPts val="325"/>
              </a:spcBef>
            </a:pPr>
            <a:endParaRPr lang="es-AR" altLang="es-AR" sz="2800" b="1" dirty="0">
              <a:latin typeface="Arial" panose="020B0604020202020204" pitchFamily="34" charset="0"/>
            </a:endParaRPr>
          </a:p>
        </p:txBody>
      </p:sp>
      <p:sp>
        <p:nvSpPr>
          <p:cNvPr id="105476" name="AutoShape 4"/>
          <p:cNvSpPr>
            <a:spLocks noChangeArrowheads="1"/>
          </p:cNvSpPr>
          <p:nvPr/>
        </p:nvSpPr>
        <p:spPr bwMode="auto">
          <a:xfrm>
            <a:off x="7334998" y="4070631"/>
            <a:ext cx="3816350" cy="2033587"/>
          </a:xfrm>
          <a:prstGeom prst="irregularSeal2">
            <a:avLst/>
          </a:prstGeom>
          <a:solidFill>
            <a:srgbClr val="0000FF"/>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t>Medición y Mejora</a:t>
            </a:r>
          </a:p>
        </p:txBody>
      </p:sp>
    </p:spTree>
    <p:extLst>
      <p:ext uri="{BB962C8B-B14F-4D97-AF65-F5344CB8AC3E}">
        <p14:creationId xmlns:p14="http://schemas.microsoft.com/office/powerpoint/2010/main" val="139952907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3" name="CuadroTexto 2"/>
          <p:cNvSpPr txBox="1"/>
          <p:nvPr/>
        </p:nvSpPr>
        <p:spPr>
          <a:xfrm>
            <a:off x="632013" y="1196788"/>
            <a:ext cx="11026588" cy="3477875"/>
          </a:xfrm>
          <a:prstGeom prst="rect">
            <a:avLst/>
          </a:prstGeom>
        </p:spPr>
        <p:txBody>
          <a:bodyPr vert="horz" lIns="0" tIns="45720" rIns="0" bIns="45720" rtlCol="0">
            <a:noAutofit/>
          </a:bodyPr>
          <a:lstStyle>
            <a:defPPr>
              <a:defRPr lang="es-AR"/>
            </a:defPPr>
            <a:lvl1pPr marL="444500" indent="-444500" hangingPunct="0">
              <a:lnSpc>
                <a:spcPct val="100000"/>
              </a:lnSpc>
              <a:spcBef>
                <a:spcPts val="1200"/>
              </a:spcBef>
              <a:spcAft>
                <a:spcPts val="1200"/>
              </a:spcAft>
              <a:buClr>
                <a:schemeClr val="accent1"/>
              </a:buClr>
              <a:buSzPct val="45000"/>
              <a:buFont typeface="StarSymbol" charset="0"/>
              <a:buChar char="●"/>
              <a:tabLst>
                <a:tab pos="538163" algn="l"/>
              </a:tabLst>
              <a:defRPr sz="2000">
                <a:solidFill>
                  <a:schemeClr val="tx1">
                    <a:lumMod val="75000"/>
                    <a:lumOff val="25000"/>
                  </a:schemeClr>
                </a:solidFill>
                <a:latin typeface="Tahoma" pitchFamily="34" charset="0"/>
                <a:cs typeface="Tahoma" pitchFamily="34" charset="0"/>
              </a:defRPr>
            </a:lvl1pPr>
            <a:lvl2pPr marL="384048" indent="-18288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pPr marL="0" indent="0" algn="ctr">
              <a:buNone/>
            </a:pPr>
            <a:r>
              <a:rPr lang="es-AR" altLang="es-AR" sz="2400" dirty="0">
                <a:latin typeface="+mn-lt"/>
              </a:rPr>
              <a:t>La organización debe plantear cuales son sus objetivos y metas a alcanzar. </a:t>
            </a:r>
            <a:endParaRPr lang="es-AR" altLang="es-AR" sz="2400" dirty="0" smtClean="0">
              <a:latin typeface="+mn-lt"/>
            </a:endParaRPr>
          </a:p>
          <a:p>
            <a:pPr marL="0" indent="0" algn="ctr">
              <a:buNone/>
            </a:pPr>
            <a:endParaRPr lang="es-AR" altLang="es-AR" sz="2400" dirty="0">
              <a:latin typeface="+mn-lt"/>
            </a:endParaRPr>
          </a:p>
          <a:p>
            <a:pPr marL="0" indent="0" algn="ctr">
              <a:buNone/>
            </a:pPr>
            <a:r>
              <a:rPr lang="es-AR" altLang="es-AR" sz="2400" dirty="0" smtClean="0">
                <a:latin typeface="+mn-lt"/>
              </a:rPr>
              <a:t>Establecer cuál </a:t>
            </a:r>
            <a:r>
              <a:rPr lang="es-AR" altLang="es-AR" sz="2400" dirty="0">
                <a:latin typeface="+mn-lt"/>
              </a:rPr>
              <a:t>es la misión, visión y valores de la organización.</a:t>
            </a:r>
          </a:p>
          <a:p>
            <a:pPr marL="0" indent="0">
              <a:buNone/>
            </a:pPr>
            <a:endParaRPr lang="es-AR" sz="2400" dirty="0">
              <a:latin typeface="+mn-lt"/>
            </a:endParaRPr>
          </a:p>
        </p:txBody>
      </p:sp>
      <p:sp>
        <p:nvSpPr>
          <p:cNvPr id="7" name="Título 2"/>
          <p:cNvSpPr txBox="1">
            <a:spLocks/>
          </p:cNvSpPr>
          <p:nvPr/>
        </p:nvSpPr>
        <p:spPr>
          <a:xfrm>
            <a:off x="498070" y="30165"/>
            <a:ext cx="10058400" cy="78019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000" kern="1200" spc="-50" baseline="0">
                <a:solidFill>
                  <a:schemeClr val="bg1"/>
                </a:solidFill>
                <a:latin typeface="+mj-lt"/>
                <a:ea typeface="+mj-ea"/>
                <a:cs typeface="+mj-cs"/>
              </a:defRPr>
            </a:lvl1pPr>
          </a:lstStyle>
          <a:p>
            <a:r>
              <a:rPr lang="es-AR" dirty="0" smtClean="0">
                <a:solidFill>
                  <a:schemeClr val="tx1"/>
                </a:solidFill>
              </a:rPr>
              <a:t>Cimientos del SGC</a:t>
            </a:r>
            <a:endParaRPr lang="es-AR" dirty="0">
              <a:solidFill>
                <a:schemeClr val="tx1"/>
              </a:solidFill>
            </a:endParaRPr>
          </a:p>
        </p:txBody>
      </p:sp>
      <p:sp>
        <p:nvSpPr>
          <p:cNvPr id="2" name="Flecha abajo 1"/>
          <p:cNvSpPr/>
          <p:nvPr/>
        </p:nvSpPr>
        <p:spPr>
          <a:xfrm>
            <a:off x="6024282" y="1680882"/>
            <a:ext cx="295836" cy="645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6" name="Group 4"/>
          <p:cNvGrpSpPr>
            <a:grpSpLocks/>
          </p:cNvGrpSpPr>
          <p:nvPr/>
        </p:nvGrpSpPr>
        <p:grpSpPr bwMode="auto">
          <a:xfrm>
            <a:off x="1728789" y="3071813"/>
            <a:ext cx="3063875" cy="2686050"/>
            <a:chOff x="129" y="1935"/>
            <a:chExt cx="1930" cy="1692"/>
          </a:xfrm>
        </p:grpSpPr>
        <p:sp>
          <p:nvSpPr>
            <p:cNvPr id="8" name="AutoShape 5"/>
            <p:cNvSpPr>
              <a:spLocks noChangeArrowheads="1"/>
            </p:cNvSpPr>
            <p:nvPr/>
          </p:nvSpPr>
          <p:spPr bwMode="auto">
            <a:xfrm rot="21180000">
              <a:off x="210" y="2034"/>
              <a:ext cx="1768" cy="1496"/>
            </a:xfrm>
            <a:prstGeom prst="verticalScroll">
              <a:avLst>
                <a:gd name="adj" fmla="val 12500"/>
              </a:avLst>
            </a:prstGeom>
            <a:noFill/>
            <a:ln w="72000" cap="flat">
              <a:solidFill>
                <a:srgbClr val="3465A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9" name="Text Box 6"/>
            <p:cNvSpPr txBox="1">
              <a:spLocks noChangeArrowheads="1"/>
            </p:cNvSpPr>
            <p:nvPr/>
          </p:nvSpPr>
          <p:spPr bwMode="auto">
            <a:xfrm rot="21180000">
              <a:off x="447" y="2300"/>
              <a:ext cx="1405" cy="1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r>
                <a:rPr lang="es-AR" altLang="es-AR" b="1">
                  <a:solidFill>
                    <a:srgbClr val="000080"/>
                  </a:solidFill>
                </a:rPr>
                <a:t>Misión</a:t>
              </a:r>
            </a:p>
            <a:p>
              <a:r>
                <a:rPr lang="es-AR" altLang="es-AR">
                  <a:solidFill>
                    <a:srgbClr val="000080"/>
                  </a:solidFill>
                </a:rPr>
                <a:t>Declaración en la que se describe el propósito o razón de ser de la</a:t>
              </a:r>
            </a:p>
            <a:p>
              <a:r>
                <a:rPr lang="es-AR" altLang="es-AR">
                  <a:solidFill>
                    <a:srgbClr val="000080"/>
                  </a:solidFill>
                </a:rPr>
                <a:t>Organización.</a:t>
              </a:r>
            </a:p>
          </p:txBody>
        </p:sp>
      </p:grpSp>
      <p:grpSp>
        <p:nvGrpSpPr>
          <p:cNvPr id="10" name="Group 7"/>
          <p:cNvGrpSpPr>
            <a:grpSpLocks/>
          </p:cNvGrpSpPr>
          <p:nvPr/>
        </p:nvGrpSpPr>
        <p:grpSpPr bwMode="auto">
          <a:xfrm>
            <a:off x="4316414" y="3221038"/>
            <a:ext cx="3119437" cy="2754312"/>
            <a:chOff x="1759" y="2029"/>
            <a:chExt cx="1965" cy="1735"/>
          </a:xfrm>
        </p:grpSpPr>
        <p:sp>
          <p:nvSpPr>
            <p:cNvPr id="11" name="AutoShape 8"/>
            <p:cNvSpPr>
              <a:spLocks noChangeArrowheads="1"/>
            </p:cNvSpPr>
            <p:nvPr/>
          </p:nvSpPr>
          <p:spPr bwMode="auto">
            <a:xfrm rot="21120000">
              <a:off x="1857" y="2149"/>
              <a:ext cx="1768" cy="1496"/>
            </a:xfrm>
            <a:prstGeom prst="verticalScroll">
              <a:avLst>
                <a:gd name="adj" fmla="val 12500"/>
              </a:avLst>
            </a:prstGeom>
            <a:noFill/>
            <a:ln w="72000" cap="flat">
              <a:solidFill>
                <a:srgbClr val="3465A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2" name="Text Box 9"/>
            <p:cNvSpPr txBox="1">
              <a:spLocks noChangeArrowheads="1"/>
            </p:cNvSpPr>
            <p:nvPr/>
          </p:nvSpPr>
          <p:spPr bwMode="auto">
            <a:xfrm rot="21120000">
              <a:off x="2097" y="2413"/>
              <a:ext cx="1405" cy="1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r>
                <a:rPr lang="es-AR" altLang="es-AR" b="1">
                  <a:solidFill>
                    <a:srgbClr val="000080"/>
                  </a:solidFill>
                </a:rPr>
                <a:t>Visión</a:t>
              </a:r>
            </a:p>
            <a:p>
              <a:r>
                <a:rPr lang="es-AR" altLang="es-AR">
                  <a:solidFill>
                    <a:srgbClr val="000080"/>
                  </a:solidFill>
                </a:rPr>
                <a:t>Es lo que la Organización pretende alcanzar a largo plazo.</a:t>
              </a:r>
            </a:p>
          </p:txBody>
        </p:sp>
      </p:grpSp>
      <p:grpSp>
        <p:nvGrpSpPr>
          <p:cNvPr id="13" name="Group 10"/>
          <p:cNvGrpSpPr>
            <a:grpSpLocks/>
          </p:cNvGrpSpPr>
          <p:nvPr/>
        </p:nvGrpSpPr>
        <p:grpSpPr bwMode="auto">
          <a:xfrm>
            <a:off x="6924675" y="3500438"/>
            <a:ext cx="3125788" cy="2762250"/>
            <a:chOff x="3402" y="2205"/>
            <a:chExt cx="1969" cy="1740"/>
          </a:xfrm>
        </p:grpSpPr>
        <p:sp>
          <p:nvSpPr>
            <p:cNvPr id="14" name="AutoShape 11"/>
            <p:cNvSpPr>
              <a:spLocks noChangeArrowheads="1"/>
            </p:cNvSpPr>
            <p:nvPr/>
          </p:nvSpPr>
          <p:spPr bwMode="auto">
            <a:xfrm rot="21060000">
              <a:off x="3502" y="2327"/>
              <a:ext cx="1768" cy="1496"/>
            </a:xfrm>
            <a:prstGeom prst="verticalScroll">
              <a:avLst>
                <a:gd name="adj" fmla="val 12500"/>
              </a:avLst>
            </a:prstGeom>
            <a:noFill/>
            <a:ln w="72000" cap="flat">
              <a:solidFill>
                <a:srgbClr val="3465A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5" name="Text Box 12"/>
            <p:cNvSpPr txBox="1">
              <a:spLocks noChangeArrowheads="1"/>
            </p:cNvSpPr>
            <p:nvPr/>
          </p:nvSpPr>
          <p:spPr bwMode="auto">
            <a:xfrm rot="21060000">
              <a:off x="3741" y="2592"/>
              <a:ext cx="1405" cy="1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r>
                <a:rPr lang="es-AR" altLang="es-AR" b="1">
                  <a:solidFill>
                    <a:srgbClr val="000080"/>
                  </a:solidFill>
                </a:rPr>
                <a:t>Valores</a:t>
              </a:r>
            </a:p>
            <a:p>
              <a:r>
                <a:rPr lang="es-AR" altLang="es-AR">
                  <a:solidFill>
                    <a:srgbClr val="000080"/>
                  </a:solidFill>
                </a:rPr>
                <a:t>Son la base sobre la que se asienta la cultura de la Organización.</a:t>
              </a:r>
            </a:p>
          </p:txBody>
        </p:sp>
      </p:grpSp>
    </p:spTree>
    <p:extLst>
      <p:ext uri="{BB962C8B-B14F-4D97-AF65-F5344CB8AC3E}">
        <p14:creationId xmlns:p14="http://schemas.microsoft.com/office/powerpoint/2010/main" val="100684494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06498"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106499" name="AutoShape 3"/>
          <p:cNvSpPr>
            <a:spLocks noChangeArrowheads="1"/>
          </p:cNvSpPr>
          <p:nvPr/>
        </p:nvSpPr>
        <p:spPr bwMode="auto">
          <a:xfrm>
            <a:off x="520422" y="362883"/>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8. Medición, análisis y mejora.</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Planificar </a:t>
            </a:r>
            <a:r>
              <a:rPr lang="es-AR" altLang="es-AR" sz="2800" dirty="0">
                <a:latin typeface="Arial" panose="020B0604020202020204" pitchFamily="34" charset="0"/>
              </a:rPr>
              <a:t>e implementar procesos de seguimiento, medición, </a:t>
            </a:r>
            <a:r>
              <a:rPr lang="es-AR" altLang="es-AR" sz="2800" dirty="0" smtClean="0">
                <a:latin typeface="Arial" panose="020B0604020202020204" pitchFamily="34" charset="0"/>
              </a:rPr>
              <a:t>análisis</a:t>
            </a:r>
          </a:p>
          <a:p>
            <a:pPr marL="174625" indent="-173038" algn="just" hangingPunct="0">
              <a:spcBef>
                <a:spcPts val="325"/>
              </a:spcBef>
            </a:pPr>
            <a:r>
              <a:rPr lang="es-AR" altLang="es-AR" sz="2800" dirty="0" smtClean="0">
                <a:latin typeface="Arial" panose="020B0604020202020204" pitchFamily="34" charset="0"/>
              </a:rPr>
              <a:t>y </a:t>
            </a:r>
            <a:r>
              <a:rPr lang="es-AR" altLang="es-AR" sz="2800" dirty="0">
                <a:latin typeface="Arial" panose="020B0604020202020204" pitchFamily="34" charset="0"/>
              </a:rPr>
              <a:t>mejora</a:t>
            </a:r>
          </a:p>
          <a:p>
            <a:pPr lvl="2">
              <a:spcBef>
                <a:spcPts val="1200"/>
              </a:spcBef>
            </a:pPr>
            <a:r>
              <a:rPr lang="es-AR" altLang="es-AR" sz="2800" dirty="0" smtClean="0"/>
              <a:t>demostrar </a:t>
            </a:r>
            <a:r>
              <a:rPr lang="es-AR" altLang="es-AR" sz="2800" dirty="0"/>
              <a:t>conformidad del producto</a:t>
            </a:r>
          </a:p>
          <a:p>
            <a:pPr lvl="2"/>
            <a:r>
              <a:rPr lang="es-AR" altLang="es-AR" sz="2800" dirty="0"/>
              <a:t>asegurar conformidad del SGC</a:t>
            </a:r>
          </a:p>
          <a:p>
            <a:pPr lvl="2"/>
            <a:r>
              <a:rPr lang="es-AR" altLang="es-AR" sz="2800" dirty="0"/>
              <a:t>mejorar continuamente la eficacia del SGC</a:t>
            </a:r>
          </a:p>
          <a:p>
            <a:pPr marL="174625" indent="-173038" algn="just" hangingPunct="0">
              <a:spcBef>
                <a:spcPts val="325"/>
              </a:spcBef>
            </a:pPr>
            <a:endParaRPr lang="es-AR" altLang="es-AR" sz="2800" b="1" dirty="0">
              <a:latin typeface="Arial" panose="020B0604020202020204" pitchFamily="34" charset="0"/>
            </a:endParaRPr>
          </a:p>
        </p:txBody>
      </p:sp>
      <p:sp>
        <p:nvSpPr>
          <p:cNvPr id="106500" name="Text Box 4"/>
          <p:cNvSpPr txBox="1">
            <a:spLocks noChangeArrowheads="1"/>
          </p:cNvSpPr>
          <p:nvPr/>
        </p:nvSpPr>
        <p:spPr bwMode="auto">
          <a:xfrm>
            <a:off x="4817178" y="1328083"/>
            <a:ext cx="2016125" cy="647700"/>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Generalidades</a:t>
            </a:r>
          </a:p>
        </p:txBody>
      </p:sp>
    </p:spTree>
    <p:extLst>
      <p:ext uri="{BB962C8B-B14F-4D97-AF65-F5344CB8AC3E}">
        <p14:creationId xmlns:p14="http://schemas.microsoft.com/office/powerpoint/2010/main" val="228728115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07522"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107523" name="AutoShape 3"/>
          <p:cNvSpPr>
            <a:spLocks noChangeArrowheads="1"/>
          </p:cNvSpPr>
          <p:nvPr/>
        </p:nvSpPr>
        <p:spPr bwMode="auto">
          <a:xfrm>
            <a:off x="411747" y="223416"/>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8. </a:t>
            </a:r>
            <a:endParaRPr lang="es-AR" altLang="es-AR" sz="2800" b="1" dirty="0" smtClean="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8.2 </a:t>
            </a:r>
            <a:r>
              <a:rPr lang="es-AR" altLang="es-AR" sz="2800" b="1" dirty="0">
                <a:latin typeface="Arial" panose="020B0604020202020204" pitchFamily="34" charset="0"/>
              </a:rPr>
              <a:t>Seguimiento y Medición.</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dirty="0">
                <a:latin typeface="Arial" panose="020B0604020202020204" pitchFamily="34" charset="0"/>
              </a:rPr>
              <a:t>Hacer un seguimiento de la información relativa a la percepción del </a:t>
            </a:r>
            <a:endParaRPr lang="es-AR" altLang="es-AR" sz="2800"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cliente </a:t>
            </a:r>
            <a:r>
              <a:rPr lang="es-AR" altLang="es-AR" sz="2800" dirty="0">
                <a:latin typeface="Arial" panose="020B0604020202020204" pitchFamily="34" charset="0"/>
              </a:rPr>
              <a:t>respecto al cumplimiento de los requisitos.</a:t>
            </a:r>
          </a:p>
          <a:p>
            <a:pPr marL="174625" indent="-173038" algn="just" hangingPunct="0">
              <a:spcBef>
                <a:spcPts val="325"/>
              </a:spcBef>
            </a:pPr>
            <a:endParaRPr lang="es-AR" altLang="es-AR" sz="2800" dirty="0">
              <a:latin typeface="Arial" panose="020B0604020202020204" pitchFamily="34" charset="0"/>
            </a:endParaRPr>
          </a:p>
          <a:p>
            <a:pPr marL="174625" indent="-173038" algn="just" hangingPunct="0">
              <a:spcBef>
                <a:spcPts val="325"/>
              </a:spcBef>
            </a:pPr>
            <a:r>
              <a:rPr lang="es-AR" altLang="es-AR" sz="2800" dirty="0">
                <a:latin typeface="Arial" panose="020B0604020202020204" pitchFamily="34" charset="0"/>
              </a:rPr>
              <a:t>Determinar métodos para obtener y utilizar dicha información.</a:t>
            </a:r>
          </a:p>
        </p:txBody>
      </p:sp>
      <p:sp>
        <p:nvSpPr>
          <p:cNvPr id="107524" name="Text Box 4"/>
          <p:cNvSpPr txBox="1">
            <a:spLocks noChangeArrowheads="1"/>
          </p:cNvSpPr>
          <p:nvPr/>
        </p:nvSpPr>
        <p:spPr bwMode="auto">
          <a:xfrm>
            <a:off x="5007769" y="1778972"/>
            <a:ext cx="2016125" cy="674688"/>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Satisfaccion del cliente</a:t>
            </a:r>
          </a:p>
        </p:txBody>
      </p:sp>
    </p:spTree>
    <p:extLst>
      <p:ext uri="{BB962C8B-B14F-4D97-AF65-F5344CB8AC3E}">
        <p14:creationId xmlns:p14="http://schemas.microsoft.com/office/powerpoint/2010/main" val="409933160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08546"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108547" name="AutoShape 3"/>
          <p:cNvSpPr>
            <a:spLocks noChangeArrowheads="1"/>
          </p:cNvSpPr>
          <p:nvPr/>
        </p:nvSpPr>
        <p:spPr bwMode="auto">
          <a:xfrm>
            <a:off x="520421" y="327025"/>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8. </a:t>
            </a:r>
            <a:endParaRPr lang="es-AR" altLang="es-AR" sz="2800" b="1" dirty="0" smtClean="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8.2 </a:t>
            </a:r>
            <a:r>
              <a:rPr lang="es-AR" altLang="es-AR" sz="2800" b="1" dirty="0">
                <a:latin typeface="Arial" panose="020B0604020202020204" pitchFamily="34" charset="0"/>
              </a:rPr>
              <a:t>Seguimiento y Medición.</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Realizar</a:t>
            </a:r>
            <a:r>
              <a:rPr lang="es-AR" altLang="es-AR" sz="2800" dirty="0">
                <a:latin typeface="Arial" panose="020B0604020202020204" pitchFamily="34" charset="0"/>
              </a:rPr>
              <a:t>, a intervalos planificados, auditorías internas para </a:t>
            </a:r>
            <a:r>
              <a:rPr lang="es-AR" altLang="es-AR" sz="2800" dirty="0" smtClean="0">
                <a:latin typeface="Arial" panose="020B0604020202020204" pitchFamily="34" charset="0"/>
              </a:rPr>
              <a:t>determinar</a:t>
            </a:r>
          </a:p>
          <a:p>
            <a:pPr marL="174625" indent="-173038" algn="just" hangingPunct="0">
              <a:spcBef>
                <a:spcPts val="325"/>
              </a:spcBef>
            </a:pPr>
            <a:r>
              <a:rPr lang="es-AR" altLang="es-AR" sz="2800" dirty="0" smtClean="0">
                <a:latin typeface="Arial" panose="020B0604020202020204" pitchFamily="34" charset="0"/>
              </a:rPr>
              <a:t>si </a:t>
            </a:r>
            <a:r>
              <a:rPr lang="es-AR" altLang="es-AR" sz="2800" dirty="0">
                <a:latin typeface="Arial" panose="020B0604020202020204" pitchFamily="34" charset="0"/>
              </a:rPr>
              <a:t>el SGC:</a:t>
            </a:r>
          </a:p>
          <a:p>
            <a:pPr marL="174625" indent="-173038" algn="just" hangingPunct="0">
              <a:spcBef>
                <a:spcPts val="325"/>
              </a:spcBef>
            </a:pPr>
            <a:endParaRPr lang="es-AR" altLang="es-AR" sz="2800" b="1" dirty="0">
              <a:latin typeface="Arial" panose="020B0604020202020204" pitchFamily="34" charset="0"/>
            </a:endParaRPr>
          </a:p>
          <a:p>
            <a:pPr marL="914400" lvl="1" indent="-457200">
              <a:buClr>
                <a:srgbClr val="0070C0"/>
              </a:buClr>
              <a:buFont typeface="Arial" panose="020B0604020202020204" pitchFamily="34" charset="0"/>
              <a:buChar char="•"/>
            </a:pPr>
            <a:r>
              <a:rPr lang="es-AR" altLang="es-AR" sz="2800" dirty="0"/>
              <a:t>Se encuentra conforme con las disposiciones planificadas, los requisitos </a:t>
            </a:r>
            <a:r>
              <a:rPr lang="es-AR" altLang="es-AR" sz="2800" dirty="0" smtClean="0"/>
              <a:t>de</a:t>
            </a:r>
          </a:p>
          <a:p>
            <a:pPr lvl="1">
              <a:buClr>
                <a:srgbClr val="0070C0"/>
              </a:buClr>
            </a:pPr>
            <a:r>
              <a:rPr lang="es-AR" altLang="es-AR" sz="2800" dirty="0" smtClean="0"/>
              <a:t>      la </a:t>
            </a:r>
            <a:r>
              <a:rPr lang="es-AR" altLang="es-AR" sz="2800" dirty="0"/>
              <a:t>norma y los requisitos del SGC establecidos.</a:t>
            </a:r>
          </a:p>
          <a:p>
            <a:pPr marL="914400" lvl="1" indent="-457200">
              <a:buClr>
                <a:srgbClr val="0070C0"/>
              </a:buClr>
              <a:buFont typeface="Arial" panose="020B0604020202020204" pitchFamily="34" charset="0"/>
              <a:buChar char="•"/>
            </a:pPr>
            <a:r>
              <a:rPr lang="es-AR" altLang="es-AR" sz="2800" dirty="0" smtClean="0"/>
              <a:t>Se </a:t>
            </a:r>
            <a:r>
              <a:rPr lang="es-AR" altLang="es-AR" sz="2800" dirty="0"/>
              <a:t>ha implementado y se mantiene de manera eficaz.</a:t>
            </a:r>
          </a:p>
        </p:txBody>
      </p:sp>
      <p:sp>
        <p:nvSpPr>
          <p:cNvPr id="108548" name="Text Box 4"/>
          <p:cNvSpPr txBox="1">
            <a:spLocks noChangeArrowheads="1"/>
          </p:cNvSpPr>
          <p:nvPr/>
        </p:nvSpPr>
        <p:spPr bwMode="auto">
          <a:xfrm>
            <a:off x="5226332" y="2139671"/>
            <a:ext cx="2016125" cy="674687"/>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Auditorias internas</a:t>
            </a:r>
          </a:p>
        </p:txBody>
      </p:sp>
    </p:spTree>
    <p:extLst>
      <p:ext uri="{BB962C8B-B14F-4D97-AF65-F5344CB8AC3E}">
        <p14:creationId xmlns:p14="http://schemas.microsoft.com/office/powerpoint/2010/main" val="332637929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09570"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109571" name="AutoShape 3"/>
          <p:cNvSpPr>
            <a:spLocks noChangeArrowheads="1"/>
          </p:cNvSpPr>
          <p:nvPr/>
        </p:nvSpPr>
        <p:spPr bwMode="auto">
          <a:xfrm>
            <a:off x="505053" y="414110"/>
            <a:ext cx="10393102"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8. </a:t>
            </a:r>
            <a:endParaRPr lang="es-AR" altLang="es-AR" sz="2800" b="1" dirty="0" smtClean="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8.2 </a:t>
            </a:r>
            <a:r>
              <a:rPr lang="es-AR" altLang="es-AR" sz="2800" b="1" dirty="0">
                <a:latin typeface="Arial" panose="020B0604020202020204" pitchFamily="34" charset="0"/>
              </a:rPr>
              <a:t>Seguimiento y Medición.</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Aplicar </a:t>
            </a:r>
            <a:r>
              <a:rPr lang="es-AR" altLang="es-AR" sz="2800" dirty="0">
                <a:latin typeface="Arial" panose="020B0604020202020204" pitchFamily="34" charset="0"/>
              </a:rPr>
              <a:t>métodos de seguimiento de los procesos (productivos, </a:t>
            </a:r>
            <a:endParaRPr lang="es-AR" altLang="es-AR" sz="2800"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comerciales</a:t>
            </a:r>
            <a:r>
              <a:rPr lang="es-AR" altLang="es-AR" sz="2800" dirty="0">
                <a:latin typeface="Arial" panose="020B0604020202020204" pitchFamily="34" charset="0"/>
              </a:rPr>
              <a:t>, etc.).</a:t>
            </a:r>
          </a:p>
          <a:p>
            <a:pPr lvl="1"/>
            <a:r>
              <a:rPr lang="es-AR" altLang="es-AR" sz="2800" dirty="0"/>
              <a:t>Demostrar la capacidad de los procesos para alcanzar los resultados </a:t>
            </a:r>
            <a:endParaRPr lang="es-AR" altLang="es-AR" sz="2800" dirty="0" smtClean="0"/>
          </a:p>
          <a:p>
            <a:pPr lvl="1"/>
            <a:r>
              <a:rPr lang="es-AR" altLang="es-AR" sz="2800" dirty="0" smtClean="0"/>
              <a:t>planificados</a:t>
            </a:r>
            <a:r>
              <a:rPr lang="es-AR" altLang="es-AR" sz="2800" dirty="0"/>
              <a:t>.</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dirty="0">
                <a:latin typeface="Arial" panose="020B0604020202020204" pitchFamily="34" charset="0"/>
              </a:rPr>
              <a:t>Deben implementarse correcciones y acciones correctivas, según </a:t>
            </a:r>
            <a:r>
              <a:rPr lang="es-AR" altLang="es-AR" sz="2800" dirty="0" smtClean="0">
                <a:latin typeface="Arial" panose="020B0604020202020204" pitchFamily="34" charset="0"/>
              </a:rPr>
              <a:t>sea</a:t>
            </a:r>
          </a:p>
          <a:p>
            <a:pPr marL="174625" indent="-173038" algn="just" hangingPunct="0">
              <a:spcBef>
                <a:spcPts val="325"/>
              </a:spcBef>
            </a:pPr>
            <a:r>
              <a:rPr lang="es-AR" altLang="es-AR" sz="2800" dirty="0" smtClean="0">
                <a:latin typeface="Arial" panose="020B0604020202020204" pitchFamily="34" charset="0"/>
              </a:rPr>
              <a:t>conveniente</a:t>
            </a:r>
            <a:r>
              <a:rPr lang="es-AR" altLang="es-AR" sz="2800" dirty="0">
                <a:latin typeface="Arial" panose="020B0604020202020204" pitchFamily="34" charset="0"/>
              </a:rPr>
              <a:t>, cuando no se  alcancen los resultados esperados.</a:t>
            </a:r>
          </a:p>
        </p:txBody>
      </p:sp>
      <p:sp>
        <p:nvSpPr>
          <p:cNvPr id="109572" name="Text Box 4"/>
          <p:cNvSpPr txBox="1">
            <a:spLocks noChangeArrowheads="1"/>
          </p:cNvSpPr>
          <p:nvPr/>
        </p:nvSpPr>
        <p:spPr bwMode="auto">
          <a:xfrm>
            <a:off x="4648363" y="2080761"/>
            <a:ext cx="2592387" cy="674687"/>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Seguimiento y medición de procesos</a:t>
            </a:r>
          </a:p>
        </p:txBody>
      </p:sp>
    </p:spTree>
    <p:extLst>
      <p:ext uri="{BB962C8B-B14F-4D97-AF65-F5344CB8AC3E}">
        <p14:creationId xmlns:p14="http://schemas.microsoft.com/office/powerpoint/2010/main" val="127822162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10594"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110595" name="AutoShape 3"/>
          <p:cNvSpPr>
            <a:spLocks noChangeArrowheads="1"/>
          </p:cNvSpPr>
          <p:nvPr/>
        </p:nvSpPr>
        <p:spPr bwMode="auto">
          <a:xfrm>
            <a:off x="551657" y="395449"/>
            <a:ext cx="10831690"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8. 8.2 Seguimiento y Medición.</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Medir </a:t>
            </a:r>
            <a:r>
              <a:rPr lang="es-AR" altLang="es-AR" sz="2800" dirty="0">
                <a:latin typeface="Arial" panose="020B0604020202020204" pitchFamily="34" charset="0"/>
              </a:rPr>
              <a:t>y monitorear las características del producto para verificar </a:t>
            </a:r>
            <a:endParaRPr lang="es-AR" altLang="es-AR" sz="2800"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que </a:t>
            </a:r>
            <a:r>
              <a:rPr lang="es-AR" altLang="es-AR" sz="2800" dirty="0">
                <a:latin typeface="Arial" panose="020B0604020202020204" pitchFamily="34" charset="0"/>
              </a:rPr>
              <a:t>se cumplen los requisitos establecidos.</a:t>
            </a:r>
          </a:p>
          <a:p>
            <a:pPr marL="174625" indent="-173038" algn="just" hangingPunct="0">
              <a:spcBef>
                <a:spcPts val="1800"/>
              </a:spcBef>
            </a:pPr>
            <a:r>
              <a:rPr lang="es-AR" altLang="es-AR" sz="2800" dirty="0" smtClean="0">
                <a:latin typeface="Arial" panose="020B0604020202020204" pitchFamily="34" charset="0"/>
              </a:rPr>
              <a:t>Mantener </a:t>
            </a:r>
            <a:r>
              <a:rPr lang="es-AR" altLang="es-AR" sz="2800" dirty="0">
                <a:latin typeface="Arial" panose="020B0604020202020204" pitchFamily="34" charset="0"/>
              </a:rPr>
              <a:t>evidencia de la conformidad con los criterios de </a:t>
            </a:r>
            <a:endParaRPr lang="es-AR" altLang="es-AR" sz="2800"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aceptación</a:t>
            </a:r>
            <a:r>
              <a:rPr lang="es-AR" altLang="es-AR" sz="2800" dirty="0">
                <a:latin typeface="Arial" panose="020B0604020202020204" pitchFamily="34" charset="0"/>
              </a:rPr>
              <a:t>. </a:t>
            </a:r>
            <a:r>
              <a:rPr lang="es-AR" altLang="es-AR" sz="2800" dirty="0" smtClean="0">
                <a:latin typeface="Arial" panose="020B0604020202020204" pitchFamily="34" charset="0"/>
              </a:rPr>
              <a:t> Se </a:t>
            </a:r>
            <a:r>
              <a:rPr lang="es-AR" altLang="es-AR" sz="2800" dirty="0">
                <a:latin typeface="Arial" panose="020B0604020202020204" pitchFamily="34" charset="0"/>
              </a:rPr>
              <a:t>debe indicar la(s) persona(s) que autoriza(n) la liberación </a:t>
            </a:r>
            <a:endParaRPr lang="es-AR" altLang="es-AR" sz="2800"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del producto</a:t>
            </a:r>
            <a:r>
              <a:rPr lang="es-AR" altLang="es-AR" sz="2800" dirty="0">
                <a:latin typeface="Arial" panose="020B0604020202020204" pitchFamily="34" charset="0"/>
              </a:rPr>
              <a:t>.</a:t>
            </a:r>
          </a:p>
          <a:p>
            <a:pPr marL="174625" indent="-173038" algn="just" hangingPunct="0">
              <a:spcBef>
                <a:spcPts val="1800"/>
              </a:spcBef>
            </a:pPr>
            <a:r>
              <a:rPr lang="es-AR" altLang="es-AR" sz="2800" dirty="0" smtClean="0">
                <a:latin typeface="Arial" panose="020B0604020202020204" pitchFamily="34" charset="0"/>
              </a:rPr>
              <a:t>No </a:t>
            </a:r>
            <a:r>
              <a:rPr lang="es-AR" altLang="es-AR" sz="2800" dirty="0">
                <a:latin typeface="Arial" panose="020B0604020202020204" pitchFamily="34" charset="0"/>
              </a:rPr>
              <a:t>se debe liberar el producto/servicio hasta haber controlado </a:t>
            </a:r>
            <a:endParaRPr lang="es-AR" altLang="es-AR" sz="2800"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adecuadamente</a:t>
            </a:r>
            <a:r>
              <a:rPr lang="es-AR" altLang="es-AR" sz="2800" dirty="0">
                <a:latin typeface="Arial" panose="020B0604020202020204" pitchFamily="34" charset="0"/>
              </a:rPr>
              <a:t>, a menos que sean aprobados de otra manera por una </a:t>
            </a:r>
            <a:endParaRPr lang="es-AR" altLang="es-AR" sz="2800"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autoridad</a:t>
            </a:r>
            <a:r>
              <a:rPr lang="es-AR" altLang="es-AR" sz="2800" dirty="0">
                <a:latin typeface="Arial" panose="020B0604020202020204" pitchFamily="34" charset="0"/>
              </a:rPr>
              <a:t>.</a:t>
            </a:r>
          </a:p>
        </p:txBody>
      </p:sp>
      <p:sp>
        <p:nvSpPr>
          <p:cNvPr id="110596" name="Text Box 4"/>
          <p:cNvSpPr txBox="1">
            <a:spLocks noChangeArrowheads="1"/>
          </p:cNvSpPr>
          <p:nvPr/>
        </p:nvSpPr>
        <p:spPr bwMode="auto">
          <a:xfrm>
            <a:off x="4729454" y="1079500"/>
            <a:ext cx="2808288" cy="674687"/>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dirty="0">
                <a:solidFill>
                  <a:srgbClr val="000080"/>
                </a:solidFill>
              </a:rPr>
              <a:t>Seguimiento y medición de productos</a:t>
            </a:r>
          </a:p>
        </p:txBody>
      </p:sp>
    </p:spTree>
    <p:extLst>
      <p:ext uri="{BB962C8B-B14F-4D97-AF65-F5344CB8AC3E}">
        <p14:creationId xmlns:p14="http://schemas.microsoft.com/office/powerpoint/2010/main" val="68142717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11618"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111619" name="AutoShape 3"/>
          <p:cNvSpPr>
            <a:spLocks noChangeArrowheads="1"/>
          </p:cNvSpPr>
          <p:nvPr/>
        </p:nvSpPr>
        <p:spPr bwMode="auto">
          <a:xfrm>
            <a:off x="374425" y="395450"/>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8. </a:t>
            </a:r>
            <a:endParaRPr lang="es-AR" altLang="es-AR" sz="2800" b="1" dirty="0" smtClean="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8.3 </a:t>
            </a:r>
            <a:r>
              <a:rPr lang="es-AR" altLang="es-AR" sz="2800" b="1" dirty="0">
                <a:latin typeface="Arial" panose="020B0604020202020204" pitchFamily="34" charset="0"/>
              </a:rPr>
              <a:t>Control del producto no conforme</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dirty="0">
                <a:latin typeface="Arial" panose="020B0604020202020204" pitchFamily="34" charset="0"/>
              </a:rPr>
              <a:t>Establecer como el producto que no es conforme con los requisitos del </a:t>
            </a:r>
            <a:endParaRPr lang="es-AR" altLang="es-AR" sz="2800"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mismo</a:t>
            </a:r>
            <a:r>
              <a:rPr lang="es-AR" altLang="es-AR" sz="2800" dirty="0">
                <a:latin typeface="Arial" panose="020B0604020202020204" pitchFamily="34" charset="0"/>
              </a:rPr>
              <a:t>, se identifica y controla para prevenir su uso o entrega no </a:t>
            </a:r>
            <a:endParaRPr lang="es-AR" altLang="es-AR" sz="2800"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intencionados</a:t>
            </a:r>
            <a:r>
              <a:rPr lang="es-AR" altLang="es-AR" sz="2800" dirty="0">
                <a:latin typeface="Arial" panose="020B0604020202020204" pitchFamily="34" charset="0"/>
              </a:rPr>
              <a:t>. </a:t>
            </a:r>
          </a:p>
          <a:p>
            <a:pPr marL="174625" indent="-173038" algn="just" hangingPunct="0">
              <a:spcBef>
                <a:spcPts val="1800"/>
              </a:spcBef>
            </a:pPr>
            <a:r>
              <a:rPr lang="es-AR" altLang="es-AR" sz="2800" dirty="0" smtClean="0">
                <a:latin typeface="Arial" panose="020B0604020202020204" pitchFamily="34" charset="0"/>
              </a:rPr>
              <a:t>Definir </a:t>
            </a:r>
            <a:r>
              <a:rPr lang="es-AR" altLang="es-AR" sz="2800" dirty="0">
                <a:latin typeface="Arial" panose="020B0604020202020204" pitchFamily="34" charset="0"/>
              </a:rPr>
              <a:t>los controles y las responsabilidades y autoridades relacionadas </a:t>
            </a:r>
            <a:endParaRPr lang="es-AR" altLang="es-AR" sz="2800"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para </a:t>
            </a:r>
            <a:r>
              <a:rPr lang="es-AR" altLang="es-AR" sz="2800" dirty="0">
                <a:latin typeface="Arial" panose="020B0604020202020204" pitchFamily="34" charset="0"/>
              </a:rPr>
              <a:t>tratar el producto no conforme.</a:t>
            </a:r>
          </a:p>
          <a:p>
            <a:pPr marL="174625" indent="-173038" algn="just" hangingPunct="0">
              <a:spcBef>
                <a:spcPts val="1800"/>
              </a:spcBef>
            </a:pPr>
            <a:r>
              <a:rPr lang="es-AR" altLang="es-AR" sz="2800" dirty="0" smtClean="0">
                <a:latin typeface="Arial" panose="020B0604020202020204" pitchFamily="34" charset="0"/>
              </a:rPr>
              <a:t>Si </a:t>
            </a:r>
            <a:r>
              <a:rPr lang="es-AR" altLang="es-AR" sz="2800" dirty="0">
                <a:latin typeface="Arial" panose="020B0604020202020204" pitchFamily="34" charset="0"/>
              </a:rPr>
              <a:t>un producto no conforme se corrige, debe someterse a una nueva </a:t>
            </a:r>
            <a:endParaRPr lang="es-AR" altLang="es-AR" sz="2800"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verificación </a:t>
            </a:r>
            <a:r>
              <a:rPr lang="es-AR" altLang="es-AR" sz="2800" dirty="0">
                <a:latin typeface="Arial" panose="020B0604020202020204" pitchFamily="34" charset="0"/>
              </a:rPr>
              <a:t>para demostrar su conformidad con los requisitos.</a:t>
            </a:r>
          </a:p>
          <a:p>
            <a:pPr marL="174625" indent="-173038" algn="just" hangingPunct="0">
              <a:spcBef>
                <a:spcPts val="325"/>
              </a:spcBef>
            </a:pPr>
            <a:endParaRPr lang="es-AR" altLang="es-AR" sz="2800" dirty="0">
              <a:latin typeface="Arial" panose="020B0604020202020204" pitchFamily="34" charset="0"/>
            </a:endParaRPr>
          </a:p>
        </p:txBody>
      </p:sp>
    </p:spTree>
    <p:extLst>
      <p:ext uri="{BB962C8B-B14F-4D97-AF65-F5344CB8AC3E}">
        <p14:creationId xmlns:p14="http://schemas.microsoft.com/office/powerpoint/2010/main" val="280715117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12642"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112643" name="AutoShape 3"/>
          <p:cNvSpPr>
            <a:spLocks noChangeArrowheads="1"/>
          </p:cNvSpPr>
          <p:nvPr/>
        </p:nvSpPr>
        <p:spPr bwMode="auto">
          <a:xfrm>
            <a:off x="374425" y="432772"/>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8. </a:t>
            </a:r>
            <a:endParaRPr lang="es-AR" altLang="es-AR" sz="2800" b="1" dirty="0" smtClean="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8.4 </a:t>
            </a:r>
            <a:r>
              <a:rPr lang="es-AR" altLang="es-AR" sz="2800" b="1" dirty="0">
                <a:latin typeface="Arial" panose="020B0604020202020204" pitchFamily="34" charset="0"/>
              </a:rPr>
              <a:t>Análisis de datos</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dirty="0">
                <a:latin typeface="Arial" panose="020B0604020202020204" pitchFamily="34" charset="0"/>
              </a:rPr>
              <a:t>Determinar, recopilar y analizar datos que evidencien la eficacia del </a:t>
            </a:r>
            <a:r>
              <a:rPr lang="es-AR" altLang="es-AR" sz="2800" dirty="0" smtClean="0">
                <a:latin typeface="Arial" panose="020B0604020202020204" pitchFamily="34" charset="0"/>
              </a:rPr>
              <a:t>SGC</a:t>
            </a:r>
          </a:p>
          <a:p>
            <a:pPr marL="174625" indent="-173038" algn="just" hangingPunct="0">
              <a:spcBef>
                <a:spcPts val="325"/>
              </a:spcBef>
            </a:pPr>
            <a:r>
              <a:rPr lang="es-AR" altLang="es-AR" sz="2800" dirty="0" smtClean="0">
                <a:latin typeface="Arial" panose="020B0604020202020204" pitchFamily="34" charset="0"/>
              </a:rPr>
              <a:t>y </a:t>
            </a:r>
            <a:r>
              <a:rPr lang="es-AR" altLang="es-AR" sz="2800" dirty="0">
                <a:latin typeface="Arial" panose="020B0604020202020204" pitchFamily="34" charset="0"/>
              </a:rPr>
              <a:t>permitan evaluar donde realizar las mejoras</a:t>
            </a:r>
            <a:r>
              <a:rPr lang="es-AR" altLang="es-AR" sz="2800" dirty="0" smtClean="0">
                <a:latin typeface="Arial" panose="020B0604020202020204" pitchFamily="34" charset="0"/>
              </a:rPr>
              <a:t>. Considerar</a:t>
            </a:r>
            <a:endParaRPr lang="es-AR" altLang="es-AR" sz="2800" dirty="0">
              <a:latin typeface="Arial" panose="020B0604020202020204" pitchFamily="34" charset="0"/>
            </a:endParaRPr>
          </a:p>
          <a:p>
            <a:pPr marL="174625" indent="-173038" algn="just" hangingPunct="0">
              <a:spcBef>
                <a:spcPts val="325"/>
              </a:spcBef>
            </a:pPr>
            <a:endParaRPr lang="es-AR" altLang="es-AR" sz="2800" dirty="0">
              <a:latin typeface="Arial" panose="020B0604020202020204" pitchFamily="34" charset="0"/>
            </a:endParaRPr>
          </a:p>
          <a:p>
            <a:pPr marL="1089025" lvl="2" indent="-173038" algn="just" hangingPunct="0">
              <a:spcBef>
                <a:spcPts val="325"/>
              </a:spcBef>
            </a:pPr>
            <a:r>
              <a:rPr lang="es-AR" altLang="es-AR" sz="2800" dirty="0" smtClean="0">
                <a:latin typeface="Arial" panose="020B0604020202020204" pitchFamily="34" charset="0"/>
              </a:rPr>
              <a:t>Resultados de evaluaciones de Satisfacción </a:t>
            </a:r>
            <a:r>
              <a:rPr lang="es-AR" altLang="es-AR" sz="2800" dirty="0">
                <a:latin typeface="Arial" panose="020B0604020202020204" pitchFamily="34" charset="0"/>
              </a:rPr>
              <a:t>del cliente</a:t>
            </a:r>
          </a:p>
          <a:p>
            <a:pPr marL="1089025" lvl="2" indent="-173038" algn="just" hangingPunct="0">
              <a:spcBef>
                <a:spcPts val="325"/>
              </a:spcBef>
            </a:pPr>
            <a:r>
              <a:rPr lang="es-AR" altLang="es-AR" sz="2800" dirty="0" smtClean="0">
                <a:latin typeface="Arial" panose="020B0604020202020204" pitchFamily="34" charset="0"/>
              </a:rPr>
              <a:t>Conformidad </a:t>
            </a:r>
            <a:r>
              <a:rPr lang="es-AR" altLang="es-AR" sz="2800" dirty="0">
                <a:latin typeface="Arial" panose="020B0604020202020204" pitchFamily="34" charset="0"/>
              </a:rPr>
              <a:t>con requisitos del producto</a:t>
            </a:r>
          </a:p>
          <a:p>
            <a:pPr marL="1089025" lvl="2" indent="-173038" algn="just" hangingPunct="0">
              <a:spcBef>
                <a:spcPts val="325"/>
              </a:spcBef>
            </a:pPr>
            <a:r>
              <a:rPr lang="es-AR" altLang="es-AR" sz="2800" dirty="0">
                <a:latin typeface="Arial" panose="020B0604020202020204" pitchFamily="34" charset="0"/>
              </a:rPr>
              <a:t>Características y tendencias de los procesos</a:t>
            </a:r>
          </a:p>
          <a:p>
            <a:pPr marL="1089025" lvl="2" indent="-173038" algn="just" hangingPunct="0">
              <a:spcBef>
                <a:spcPts val="325"/>
              </a:spcBef>
            </a:pPr>
            <a:r>
              <a:rPr lang="es-AR" altLang="es-AR" sz="2800" dirty="0">
                <a:latin typeface="Arial" panose="020B0604020202020204" pitchFamily="34" charset="0"/>
              </a:rPr>
              <a:t>Proveedores</a:t>
            </a:r>
          </a:p>
          <a:p>
            <a:pPr marL="174625" indent="-173038" algn="just" hangingPunct="0">
              <a:spcBef>
                <a:spcPts val="325"/>
              </a:spcBef>
            </a:pPr>
            <a:endParaRPr lang="es-AR" altLang="es-AR" sz="2800" dirty="0">
              <a:latin typeface="Arial" panose="020B0604020202020204" pitchFamily="34" charset="0"/>
            </a:endParaRPr>
          </a:p>
        </p:txBody>
      </p:sp>
    </p:spTree>
    <p:extLst>
      <p:ext uri="{BB962C8B-B14F-4D97-AF65-F5344CB8AC3E}">
        <p14:creationId xmlns:p14="http://schemas.microsoft.com/office/powerpoint/2010/main" val="386834347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13666"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113667" name="AutoShape 3"/>
          <p:cNvSpPr>
            <a:spLocks noChangeArrowheads="1"/>
          </p:cNvSpPr>
          <p:nvPr/>
        </p:nvSpPr>
        <p:spPr bwMode="auto">
          <a:xfrm>
            <a:off x="574209" y="385763"/>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8. </a:t>
            </a:r>
            <a:endParaRPr lang="es-AR" altLang="es-AR" sz="2800" b="1" dirty="0" smtClean="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8.5 </a:t>
            </a:r>
            <a:r>
              <a:rPr lang="es-AR" altLang="es-AR" sz="2800" b="1" dirty="0">
                <a:latin typeface="Arial" panose="020B0604020202020204" pitchFamily="34" charset="0"/>
              </a:rPr>
              <a:t>Mejora</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Mejorar </a:t>
            </a:r>
            <a:r>
              <a:rPr lang="es-AR" altLang="es-AR" sz="2800" dirty="0">
                <a:latin typeface="Arial" panose="020B0604020202020204" pitchFamily="34" charset="0"/>
              </a:rPr>
              <a:t>continuamente la eficacia del SGC</a:t>
            </a:r>
          </a:p>
          <a:p>
            <a:pPr lvl="1"/>
            <a:r>
              <a:rPr lang="es-AR" altLang="es-AR" sz="2800" dirty="0" smtClean="0"/>
              <a:t>política </a:t>
            </a:r>
            <a:r>
              <a:rPr lang="es-AR" altLang="es-AR" sz="2800" dirty="0"/>
              <a:t>de la calidad, </a:t>
            </a:r>
          </a:p>
          <a:p>
            <a:pPr lvl="1"/>
            <a:r>
              <a:rPr lang="es-AR" altLang="es-AR" sz="2800" dirty="0"/>
              <a:t>los objetivos de la calidad,</a:t>
            </a:r>
          </a:p>
          <a:p>
            <a:pPr lvl="1"/>
            <a:r>
              <a:rPr lang="es-AR" altLang="es-AR" sz="2800" dirty="0"/>
              <a:t>los resultados de las auditorías, </a:t>
            </a:r>
          </a:p>
          <a:p>
            <a:pPr lvl="1"/>
            <a:r>
              <a:rPr lang="es-AR" altLang="es-AR" sz="2800" dirty="0"/>
              <a:t>el análisis de datos, </a:t>
            </a:r>
          </a:p>
          <a:p>
            <a:pPr lvl="1"/>
            <a:r>
              <a:rPr lang="es-AR" altLang="es-AR" sz="2800" dirty="0"/>
              <a:t>las acciones correctivas y preventivas</a:t>
            </a:r>
          </a:p>
          <a:p>
            <a:pPr lvl="1"/>
            <a:r>
              <a:rPr lang="es-AR" altLang="es-AR" sz="2800" dirty="0"/>
              <a:t>y la revisión por la dirección.</a:t>
            </a:r>
          </a:p>
        </p:txBody>
      </p:sp>
      <p:sp>
        <p:nvSpPr>
          <p:cNvPr id="113668" name="Text Box 4"/>
          <p:cNvSpPr txBox="1">
            <a:spLocks noChangeArrowheads="1"/>
          </p:cNvSpPr>
          <p:nvPr/>
        </p:nvSpPr>
        <p:spPr bwMode="auto">
          <a:xfrm>
            <a:off x="4791869" y="1870729"/>
            <a:ext cx="2232025" cy="647700"/>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Mejora continua</a:t>
            </a:r>
          </a:p>
        </p:txBody>
      </p:sp>
      <p:pic>
        <p:nvPicPr>
          <p:cNvPr id="1136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675" y="3351399"/>
            <a:ext cx="2238375" cy="2038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6649055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14690"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114691" name="AutoShape 3"/>
          <p:cNvSpPr>
            <a:spLocks noChangeArrowheads="1"/>
          </p:cNvSpPr>
          <p:nvPr/>
        </p:nvSpPr>
        <p:spPr bwMode="auto">
          <a:xfrm>
            <a:off x="430774" y="323105"/>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8. </a:t>
            </a:r>
            <a:endParaRPr lang="es-AR" altLang="es-AR" sz="2800" b="1" dirty="0" smtClean="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8.5 </a:t>
            </a:r>
            <a:r>
              <a:rPr lang="es-AR" altLang="es-AR" sz="2800" b="1" dirty="0">
                <a:latin typeface="Arial" panose="020B0604020202020204" pitchFamily="34" charset="0"/>
              </a:rPr>
              <a:t>Mejora</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dirty="0">
                <a:latin typeface="Arial" panose="020B0604020202020204" pitchFamily="34" charset="0"/>
              </a:rPr>
              <a:t>Eliminar las causas de las  no conformidades para evitar que </a:t>
            </a:r>
            <a:r>
              <a:rPr lang="es-AR" altLang="es-AR" sz="2800" dirty="0" smtClean="0">
                <a:latin typeface="Arial" panose="020B0604020202020204" pitchFamily="34" charset="0"/>
              </a:rPr>
              <a:t>ocurran</a:t>
            </a:r>
          </a:p>
          <a:p>
            <a:pPr marL="174625" indent="-173038" algn="just" hangingPunct="0">
              <a:spcBef>
                <a:spcPts val="325"/>
              </a:spcBef>
            </a:pPr>
            <a:r>
              <a:rPr lang="es-AR" altLang="es-AR" sz="2800" dirty="0" smtClean="0">
                <a:latin typeface="Arial" panose="020B0604020202020204" pitchFamily="34" charset="0"/>
              </a:rPr>
              <a:t>nuevamente</a:t>
            </a:r>
            <a:r>
              <a:rPr lang="es-AR" altLang="es-AR" sz="2800" dirty="0">
                <a:latin typeface="Arial" panose="020B0604020202020204" pitchFamily="34" charset="0"/>
              </a:rPr>
              <a:t>.</a:t>
            </a:r>
          </a:p>
          <a:p>
            <a:pPr lvl="1"/>
            <a:r>
              <a:rPr lang="es-AR" altLang="es-AR" sz="2000" dirty="0" smtClean="0"/>
              <a:t>revisar </a:t>
            </a:r>
            <a:r>
              <a:rPr lang="es-AR" altLang="es-AR" sz="2000" dirty="0"/>
              <a:t>las no conformidades (incluyendo las quejas de los clientes),</a:t>
            </a:r>
          </a:p>
          <a:p>
            <a:pPr lvl="1"/>
            <a:r>
              <a:rPr lang="es-AR" altLang="es-AR" sz="2000" dirty="0"/>
              <a:t>determinar las causas de las no conformidades,</a:t>
            </a:r>
          </a:p>
          <a:p>
            <a:pPr lvl="1"/>
            <a:r>
              <a:rPr lang="es-AR" altLang="es-AR" sz="2000" dirty="0"/>
              <a:t>evaluar la necesidad de adoptar acciones para asegurarse de que las no </a:t>
            </a:r>
            <a:r>
              <a:rPr lang="es-AR" altLang="es-AR" sz="2000" dirty="0" smtClean="0"/>
              <a:t>conformidades no </a:t>
            </a:r>
            <a:r>
              <a:rPr lang="es-AR" altLang="es-AR" sz="2000" dirty="0"/>
              <a:t>vuelvan a ocurrir,</a:t>
            </a:r>
          </a:p>
          <a:p>
            <a:pPr lvl="1"/>
            <a:r>
              <a:rPr lang="es-AR" altLang="es-AR" sz="2000" dirty="0"/>
              <a:t>determinar e implementar las acciones necesarias,</a:t>
            </a:r>
          </a:p>
          <a:p>
            <a:pPr lvl="1"/>
            <a:r>
              <a:rPr lang="es-AR" altLang="es-AR" sz="2000" dirty="0"/>
              <a:t>registrar los resultados de las acciones tomadas,</a:t>
            </a:r>
          </a:p>
          <a:p>
            <a:pPr lvl="1"/>
            <a:r>
              <a:rPr lang="es-AR" altLang="es-AR" sz="2000" dirty="0"/>
              <a:t>revisar la eficacia de las acciones correctivas tomadas.</a:t>
            </a:r>
          </a:p>
          <a:p>
            <a:pPr marL="174625" indent="-173038" algn="just" hangingPunct="0">
              <a:spcBef>
                <a:spcPts val="325"/>
              </a:spcBef>
            </a:pPr>
            <a:endParaRPr lang="es-AR" altLang="es-AR" sz="2400" b="1" dirty="0">
              <a:latin typeface="Arial" panose="020B0604020202020204" pitchFamily="34" charset="0"/>
            </a:endParaRPr>
          </a:p>
        </p:txBody>
      </p:sp>
      <p:sp>
        <p:nvSpPr>
          <p:cNvPr id="114692" name="Text Box 4"/>
          <p:cNvSpPr txBox="1">
            <a:spLocks noChangeArrowheads="1"/>
          </p:cNvSpPr>
          <p:nvPr/>
        </p:nvSpPr>
        <p:spPr bwMode="auto">
          <a:xfrm>
            <a:off x="5174317" y="1799012"/>
            <a:ext cx="1655763" cy="674687"/>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Acciones correctivas</a:t>
            </a:r>
          </a:p>
        </p:txBody>
      </p:sp>
      <p:sp>
        <p:nvSpPr>
          <p:cNvPr id="114693" name="AutoShape 5"/>
          <p:cNvSpPr>
            <a:spLocks noChangeArrowheads="1"/>
          </p:cNvSpPr>
          <p:nvPr/>
        </p:nvSpPr>
        <p:spPr bwMode="auto">
          <a:xfrm rot="20880000">
            <a:off x="8305802" y="4509294"/>
            <a:ext cx="2636837" cy="2214562"/>
          </a:xfrm>
          <a:prstGeom prst="irregularSeal2">
            <a:avLst/>
          </a:prstGeom>
          <a:solidFill>
            <a:srgbClr val="729FCF"/>
          </a:solidFill>
          <a:ln w="9525" cap="flat">
            <a:solidFill>
              <a:srgbClr val="000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14694" name="Text Box 6"/>
          <p:cNvSpPr txBox="1">
            <a:spLocks noChangeArrowheads="1"/>
          </p:cNvSpPr>
          <p:nvPr/>
        </p:nvSpPr>
        <p:spPr bwMode="auto">
          <a:xfrm>
            <a:off x="8688388" y="5327650"/>
            <a:ext cx="1871662"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sz="1600" b="1">
                <a:solidFill>
                  <a:srgbClr val="000080"/>
                </a:solidFill>
              </a:rPr>
              <a:t>No conformidades</a:t>
            </a:r>
          </a:p>
        </p:txBody>
      </p:sp>
    </p:spTree>
    <p:extLst>
      <p:ext uri="{BB962C8B-B14F-4D97-AF65-F5344CB8AC3E}">
        <p14:creationId xmlns:p14="http://schemas.microsoft.com/office/powerpoint/2010/main" val="326310766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15714"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115715" name="AutoShape 3"/>
          <p:cNvSpPr>
            <a:spLocks noChangeArrowheads="1"/>
          </p:cNvSpPr>
          <p:nvPr/>
        </p:nvSpPr>
        <p:spPr bwMode="auto">
          <a:xfrm>
            <a:off x="228602" y="358436"/>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8. </a:t>
            </a:r>
            <a:endParaRPr lang="es-AR" altLang="es-AR" sz="2800" b="1" dirty="0" smtClean="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8.5 </a:t>
            </a:r>
            <a:r>
              <a:rPr lang="es-AR" altLang="es-AR" sz="2800" b="1" dirty="0">
                <a:latin typeface="Arial" panose="020B0604020202020204" pitchFamily="34" charset="0"/>
              </a:rPr>
              <a:t>Mejora</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dirty="0">
                <a:latin typeface="Arial" panose="020B0604020202020204" pitchFamily="34" charset="0"/>
              </a:rPr>
              <a:t>Eliminar las causas de las  no conformidades potenciales para prevenir </a:t>
            </a:r>
            <a:endParaRPr lang="es-AR" altLang="es-AR" sz="2800"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que </a:t>
            </a:r>
            <a:r>
              <a:rPr lang="es-AR" altLang="es-AR" sz="2800" dirty="0">
                <a:latin typeface="Arial" panose="020B0604020202020204" pitchFamily="34" charset="0"/>
              </a:rPr>
              <a:t>ocurran.</a:t>
            </a:r>
          </a:p>
          <a:p>
            <a:pPr lvl="1"/>
            <a:r>
              <a:rPr lang="es-AR" altLang="es-AR" sz="2400" dirty="0" smtClean="0"/>
              <a:t>determinar </a:t>
            </a:r>
            <a:r>
              <a:rPr lang="es-AR" altLang="es-AR" sz="2400" dirty="0"/>
              <a:t>las no conformidades potenciales y sus causas,</a:t>
            </a:r>
          </a:p>
          <a:p>
            <a:pPr lvl="1"/>
            <a:r>
              <a:rPr lang="es-AR" altLang="es-AR" sz="2400" dirty="0"/>
              <a:t>evaluar la necesidad de actuar para prevenir la ocurrencia de no conformidades,</a:t>
            </a:r>
          </a:p>
          <a:p>
            <a:pPr lvl="1"/>
            <a:r>
              <a:rPr lang="es-AR" altLang="es-AR" sz="2400" dirty="0"/>
              <a:t>determinar e implementar las acciones necesarias,</a:t>
            </a:r>
          </a:p>
          <a:p>
            <a:pPr lvl="1"/>
            <a:r>
              <a:rPr lang="es-AR" altLang="es-AR" sz="2400" dirty="0"/>
              <a:t>registrar los resultados de las acciones tomadas, y</a:t>
            </a:r>
          </a:p>
          <a:p>
            <a:pPr lvl="1"/>
            <a:r>
              <a:rPr lang="es-AR" altLang="es-AR" sz="2400" dirty="0"/>
              <a:t>revisar la eficacia de las acciones preventivas tomadas.</a:t>
            </a:r>
          </a:p>
          <a:p>
            <a:pPr marL="174625" indent="-173038" algn="just" hangingPunct="0">
              <a:spcBef>
                <a:spcPts val="325"/>
              </a:spcBef>
            </a:pPr>
            <a:endParaRPr lang="es-AR" altLang="es-AR" sz="2800" b="1" dirty="0">
              <a:latin typeface="Arial" panose="020B0604020202020204" pitchFamily="34" charset="0"/>
            </a:endParaRPr>
          </a:p>
        </p:txBody>
      </p:sp>
      <p:sp>
        <p:nvSpPr>
          <p:cNvPr id="115716" name="Text Box 4"/>
          <p:cNvSpPr txBox="1">
            <a:spLocks noChangeArrowheads="1"/>
          </p:cNvSpPr>
          <p:nvPr/>
        </p:nvSpPr>
        <p:spPr bwMode="auto">
          <a:xfrm>
            <a:off x="5102880" y="1646692"/>
            <a:ext cx="1728787" cy="674687"/>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Acciones preventivas</a:t>
            </a:r>
          </a:p>
        </p:txBody>
      </p:sp>
      <p:sp>
        <p:nvSpPr>
          <p:cNvPr id="115717" name="AutoShape 5"/>
          <p:cNvSpPr>
            <a:spLocks noChangeArrowheads="1"/>
          </p:cNvSpPr>
          <p:nvPr/>
        </p:nvSpPr>
        <p:spPr bwMode="auto">
          <a:xfrm rot="20880000">
            <a:off x="8124825" y="4487863"/>
            <a:ext cx="2636838" cy="2214562"/>
          </a:xfrm>
          <a:prstGeom prst="irregularSeal2">
            <a:avLst/>
          </a:prstGeom>
          <a:solidFill>
            <a:srgbClr val="729FCF"/>
          </a:solidFill>
          <a:ln w="9525" cap="flat">
            <a:solidFill>
              <a:srgbClr val="000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115718" name="Text Box 6"/>
          <p:cNvSpPr txBox="1">
            <a:spLocks noChangeArrowheads="1"/>
          </p:cNvSpPr>
          <p:nvPr/>
        </p:nvSpPr>
        <p:spPr bwMode="auto">
          <a:xfrm>
            <a:off x="8543926" y="5184775"/>
            <a:ext cx="1871663"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sz="1600">
                <a:solidFill>
                  <a:srgbClr val="000080"/>
                </a:solidFill>
              </a:rPr>
              <a:t>No conformidades </a:t>
            </a:r>
            <a:r>
              <a:rPr lang="es-AR" altLang="es-AR" sz="1600" b="1">
                <a:solidFill>
                  <a:srgbClr val="000080"/>
                </a:solidFill>
              </a:rPr>
              <a:t>potenciales</a:t>
            </a:r>
          </a:p>
        </p:txBody>
      </p:sp>
    </p:spTree>
    <p:extLst>
      <p:ext uri="{BB962C8B-B14F-4D97-AF65-F5344CB8AC3E}">
        <p14:creationId xmlns:p14="http://schemas.microsoft.com/office/powerpoint/2010/main" val="98921511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58371" name="AutoShape 3"/>
          <p:cNvSpPr>
            <a:spLocks noChangeArrowheads="1"/>
          </p:cNvSpPr>
          <p:nvPr/>
        </p:nvSpPr>
        <p:spPr bwMode="auto">
          <a:xfrm>
            <a:off x="1811339" y="936625"/>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1pPr>
            <a:lvl2pPr>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2pPr>
            <a:lvl3pPr>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3pPr>
            <a:lvl4pPr>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4pPr>
            <a:lvl5pPr>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9pPr>
          </a:lstStyle>
          <a:p>
            <a:pPr marL="174625" indent="-173038" algn="just" hangingPunct="0">
              <a:spcBef>
                <a:spcPts val="325"/>
              </a:spcBef>
            </a:pPr>
            <a:endParaRPr lang="es-AR" altLang="es-AR" sz="2200" dirty="0">
              <a:solidFill>
                <a:srgbClr val="003366"/>
              </a:solidFill>
              <a:latin typeface="Arial" panose="020B0604020202020204" pitchFamily="34" charset="0"/>
            </a:endParaRPr>
          </a:p>
        </p:txBody>
      </p:sp>
      <p:sp>
        <p:nvSpPr>
          <p:cNvPr id="7" name="Título 2"/>
          <p:cNvSpPr txBox="1">
            <a:spLocks/>
          </p:cNvSpPr>
          <p:nvPr/>
        </p:nvSpPr>
        <p:spPr>
          <a:xfrm>
            <a:off x="498070" y="30165"/>
            <a:ext cx="10058400" cy="78019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000" kern="1200" spc="-50" baseline="0">
                <a:solidFill>
                  <a:schemeClr val="bg1"/>
                </a:solidFill>
                <a:latin typeface="+mj-lt"/>
                <a:ea typeface="+mj-ea"/>
                <a:cs typeface="+mj-cs"/>
              </a:defRPr>
            </a:lvl1pPr>
          </a:lstStyle>
          <a:p>
            <a:r>
              <a:rPr lang="es-AR" dirty="0" smtClean="0">
                <a:solidFill>
                  <a:schemeClr val="tx1"/>
                </a:solidFill>
              </a:rPr>
              <a:t>Enfoque basado en Procesos</a:t>
            </a:r>
            <a:endParaRPr lang="es-AR" dirty="0">
              <a:solidFill>
                <a:schemeClr val="tx1"/>
              </a:solidFill>
            </a:endParaRPr>
          </a:p>
        </p:txBody>
      </p:sp>
      <p:sp>
        <p:nvSpPr>
          <p:cNvPr id="2" name="CuadroTexto 1"/>
          <p:cNvSpPr txBox="1"/>
          <p:nvPr/>
        </p:nvSpPr>
        <p:spPr>
          <a:xfrm>
            <a:off x="498070" y="1521107"/>
            <a:ext cx="11121844" cy="4708981"/>
          </a:xfrm>
          <a:prstGeom prst="rect">
            <a:avLst/>
          </a:prstGeom>
        </p:spPr>
        <p:txBody>
          <a:bodyPr vert="horz" lIns="0" tIns="45720" rIns="0" bIns="45720" rtlCol="0">
            <a:noAutofit/>
          </a:bodyPr>
          <a:lstStyle>
            <a:defPPr>
              <a:defRPr lang="es-AR"/>
            </a:defPPr>
            <a:lvl1pPr indent="0" algn="ctr" hangingPunct="0">
              <a:lnSpc>
                <a:spcPct val="100000"/>
              </a:lnSpc>
              <a:spcBef>
                <a:spcPts val="1200"/>
              </a:spcBef>
              <a:spcAft>
                <a:spcPts val="1200"/>
              </a:spcAft>
              <a:buClr>
                <a:schemeClr val="accent1"/>
              </a:buClr>
              <a:buSzPct val="45000"/>
              <a:buFont typeface="StarSymbol" charset="0"/>
              <a:buNone/>
              <a:tabLst>
                <a:tab pos="538163" algn="l"/>
              </a:tabLst>
              <a:defRPr sz="2000">
                <a:solidFill>
                  <a:schemeClr val="tx1">
                    <a:lumMod val="75000"/>
                    <a:lumOff val="25000"/>
                  </a:schemeClr>
                </a:solidFill>
                <a:latin typeface="Tahoma" pitchFamily="34" charset="0"/>
                <a:cs typeface="Tahoma" pitchFamily="34" charset="0"/>
              </a:defRPr>
            </a:lvl1pPr>
            <a:lvl2pPr marL="384048" indent="-18288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pPr marL="342900" indent="-342900" algn="l">
              <a:buFont typeface="Wingdings" panose="05000000000000000000" pitchFamily="2" charset="2"/>
              <a:buChar char="§"/>
            </a:pPr>
            <a:r>
              <a:rPr lang="es-AR" altLang="es-AR" sz="2800" dirty="0">
                <a:latin typeface="+mn-lt"/>
              </a:rPr>
              <a:t>Comprender y cumplir los requisitos de los clientes en cada proceso.</a:t>
            </a:r>
          </a:p>
          <a:p>
            <a:pPr marL="342900" indent="-342900" algn="l">
              <a:buFont typeface="Wingdings" panose="05000000000000000000" pitchFamily="2" charset="2"/>
              <a:buChar char="§"/>
            </a:pPr>
            <a:r>
              <a:rPr lang="es-AR" altLang="es-AR" sz="2800" dirty="0" smtClean="0">
                <a:latin typeface="+mn-lt"/>
              </a:rPr>
              <a:t>Considerar </a:t>
            </a:r>
            <a:r>
              <a:rPr lang="es-AR" altLang="es-AR" sz="2800" dirty="0">
                <a:latin typeface="+mn-lt"/>
              </a:rPr>
              <a:t>y planificar los procesos en términos que aporten valor (el cliente no debe pagar por algo que no le aporte valor).</a:t>
            </a:r>
          </a:p>
          <a:p>
            <a:pPr marL="342900" indent="-342900" algn="l">
              <a:buFont typeface="Wingdings" panose="05000000000000000000" pitchFamily="2" charset="2"/>
              <a:buChar char="§"/>
            </a:pPr>
            <a:r>
              <a:rPr lang="es-AR" altLang="es-AR" sz="2800" dirty="0" smtClean="0">
                <a:latin typeface="+mn-lt"/>
              </a:rPr>
              <a:t>Controlar</a:t>
            </a:r>
            <a:r>
              <a:rPr lang="es-AR" altLang="es-AR" sz="2800" dirty="0">
                <a:latin typeface="+mn-lt"/>
              </a:rPr>
              <a:t>, medir y obtener resultados del desempeño y de la eficacia de los procesos.</a:t>
            </a:r>
          </a:p>
          <a:p>
            <a:pPr marL="342900" indent="-342900" algn="l">
              <a:buFont typeface="Wingdings" panose="05000000000000000000" pitchFamily="2" charset="2"/>
              <a:buChar char="§"/>
            </a:pPr>
            <a:r>
              <a:rPr lang="es-AR" altLang="es-AR" sz="2800" dirty="0" smtClean="0">
                <a:latin typeface="+mn-lt"/>
              </a:rPr>
              <a:t>Mejorar </a:t>
            </a:r>
            <a:r>
              <a:rPr lang="es-AR" altLang="es-AR" sz="2800" dirty="0">
                <a:latin typeface="+mn-lt"/>
              </a:rPr>
              <a:t>continuamente los procesos con base en mediciones objetivas.</a:t>
            </a:r>
          </a:p>
          <a:p>
            <a:pPr marL="342900" indent="-342900" algn="l">
              <a:buFont typeface="Arial" panose="020B0604020202020204" pitchFamily="34" charset="0"/>
              <a:buChar char="•"/>
            </a:pPr>
            <a:endParaRPr lang="es-AR" sz="2800" dirty="0">
              <a:latin typeface="+mn-lt"/>
            </a:endParaRPr>
          </a:p>
        </p:txBody>
      </p:sp>
    </p:spTree>
    <p:extLst>
      <p:ext uri="{BB962C8B-B14F-4D97-AF65-F5344CB8AC3E}">
        <p14:creationId xmlns:p14="http://schemas.microsoft.com/office/powerpoint/2010/main" val="107851383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9179859" y="5724339"/>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60419" name="AutoShape 3"/>
          <p:cNvSpPr>
            <a:spLocks noChangeArrowheads="1"/>
          </p:cNvSpPr>
          <p:nvPr/>
        </p:nvSpPr>
        <p:spPr bwMode="auto">
          <a:xfrm>
            <a:off x="1811339" y="792163"/>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1pPr>
            <a:lvl2pPr>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2pPr>
            <a:lvl3pPr>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3pPr>
            <a:lvl4pPr>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4pPr>
            <a:lvl5pPr>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9pPr>
          </a:lstStyle>
          <a:p>
            <a:pPr marL="174625" indent="-173038" algn="just" hangingPunct="0">
              <a:spcBef>
                <a:spcPts val="325"/>
              </a:spcBef>
            </a:pPr>
            <a:endParaRPr lang="es-AR" altLang="es-AR" sz="2200" dirty="0">
              <a:solidFill>
                <a:srgbClr val="003366"/>
              </a:solidFill>
              <a:latin typeface="Arial" panose="020B0604020202020204" pitchFamily="34" charset="0"/>
            </a:endParaRPr>
          </a:p>
          <a:p>
            <a:pPr marL="174625" indent="-173038" algn="just" hangingPunct="0">
              <a:spcBef>
                <a:spcPts val="325"/>
              </a:spcBef>
            </a:pPr>
            <a:endParaRPr lang="es-AR" altLang="es-AR" sz="2200" dirty="0">
              <a:solidFill>
                <a:srgbClr val="003366"/>
              </a:solidFill>
              <a:latin typeface="Arial" panose="020B0604020202020204" pitchFamily="34" charset="0"/>
            </a:endParaRPr>
          </a:p>
        </p:txBody>
      </p:sp>
      <p:sp>
        <p:nvSpPr>
          <p:cNvPr id="60420" name="Text Box 4"/>
          <p:cNvSpPr txBox="1">
            <a:spLocks noChangeArrowheads="1"/>
          </p:cNvSpPr>
          <p:nvPr/>
        </p:nvSpPr>
        <p:spPr bwMode="auto">
          <a:xfrm>
            <a:off x="5311123" y="2573151"/>
            <a:ext cx="18097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pic>
        <p:nvPicPr>
          <p:cNvPr id="604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410" y="1881001"/>
            <a:ext cx="3436938" cy="307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22" name="Text Box 6"/>
          <p:cNvSpPr txBox="1">
            <a:spLocks noChangeArrowheads="1"/>
          </p:cNvSpPr>
          <p:nvPr/>
        </p:nvSpPr>
        <p:spPr bwMode="auto">
          <a:xfrm>
            <a:off x="7671348" y="1266639"/>
            <a:ext cx="3419475" cy="1306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r>
              <a:rPr lang="es-AR" altLang="es-AR" sz="2000" dirty="0">
                <a:solidFill>
                  <a:srgbClr val="DC2300"/>
                </a:solidFill>
              </a:rPr>
              <a:t>Establecer los objetivos y los procesos necesarios de forma tal de obtener resultados de acuerdo a los requerimientos del cliente y a políticas de la organización.</a:t>
            </a:r>
          </a:p>
        </p:txBody>
      </p:sp>
      <p:sp>
        <p:nvSpPr>
          <p:cNvPr id="60423" name="Text Box 7"/>
          <p:cNvSpPr txBox="1">
            <a:spLocks noChangeArrowheads="1"/>
          </p:cNvSpPr>
          <p:nvPr/>
        </p:nvSpPr>
        <p:spPr bwMode="auto">
          <a:xfrm>
            <a:off x="7405168" y="4534463"/>
            <a:ext cx="3240088"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r>
              <a:rPr lang="es-AR" altLang="es-AR" sz="2000" dirty="0">
                <a:solidFill>
                  <a:srgbClr val="4700B8"/>
                </a:solidFill>
              </a:rPr>
              <a:t>Implementar los procesos.</a:t>
            </a:r>
          </a:p>
        </p:txBody>
      </p:sp>
      <p:sp>
        <p:nvSpPr>
          <p:cNvPr id="60424" name="Text Box 8"/>
          <p:cNvSpPr txBox="1">
            <a:spLocks noChangeArrowheads="1"/>
          </p:cNvSpPr>
          <p:nvPr/>
        </p:nvSpPr>
        <p:spPr bwMode="auto">
          <a:xfrm>
            <a:off x="1657541" y="4336026"/>
            <a:ext cx="3384550"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r>
              <a:rPr lang="es-AR" altLang="es-AR" sz="2000" dirty="0">
                <a:solidFill>
                  <a:srgbClr val="E67814"/>
                </a:solidFill>
              </a:rPr>
              <a:t>Medir y monitorear los procesos según los objetivos establecidos, las políticas y requerimientos del cliente y de la organización.</a:t>
            </a:r>
          </a:p>
        </p:txBody>
      </p:sp>
      <p:sp>
        <p:nvSpPr>
          <p:cNvPr id="60425" name="Text Box 9"/>
          <p:cNvSpPr txBox="1">
            <a:spLocks noChangeArrowheads="1"/>
          </p:cNvSpPr>
          <p:nvPr/>
        </p:nvSpPr>
        <p:spPr bwMode="auto">
          <a:xfrm>
            <a:off x="1139437" y="1342087"/>
            <a:ext cx="3240087"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r>
              <a:rPr lang="es-AR" altLang="es-AR" sz="2000" dirty="0">
                <a:solidFill>
                  <a:srgbClr val="008000"/>
                </a:solidFill>
              </a:rPr>
              <a:t>Tomar acciones de manera tal de mejorar continuamente la performance del proceso.</a:t>
            </a:r>
          </a:p>
        </p:txBody>
      </p:sp>
      <p:sp>
        <p:nvSpPr>
          <p:cNvPr id="12" name="Título 2"/>
          <p:cNvSpPr txBox="1">
            <a:spLocks/>
          </p:cNvSpPr>
          <p:nvPr/>
        </p:nvSpPr>
        <p:spPr>
          <a:xfrm>
            <a:off x="498070" y="30165"/>
            <a:ext cx="10058400" cy="78019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000" kern="1200" spc="-50" baseline="0">
                <a:solidFill>
                  <a:schemeClr val="bg1"/>
                </a:solidFill>
                <a:latin typeface="+mj-lt"/>
                <a:ea typeface="+mj-ea"/>
                <a:cs typeface="+mj-cs"/>
              </a:defRPr>
            </a:lvl1pPr>
          </a:lstStyle>
          <a:p>
            <a:r>
              <a:rPr lang="es-AR" dirty="0" smtClean="0">
                <a:solidFill>
                  <a:schemeClr val="tx1"/>
                </a:solidFill>
              </a:rPr>
              <a:t>Mejora Continua</a:t>
            </a:r>
            <a:endParaRPr lang="es-AR" dirty="0">
              <a:solidFill>
                <a:schemeClr val="tx1"/>
              </a:solidFill>
            </a:endParaRPr>
          </a:p>
        </p:txBody>
      </p:sp>
    </p:spTree>
    <p:extLst>
      <p:ext uri="{BB962C8B-B14F-4D97-AF65-F5344CB8AC3E}">
        <p14:creationId xmlns:p14="http://schemas.microsoft.com/office/powerpoint/2010/main" val="264444392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Slide Number Placeholder 5"/>
          <p:cNvSpPr txBox="1">
            <a:spLocks/>
          </p:cNvSpPr>
          <p:nvPr/>
        </p:nvSpPr>
        <p:spPr bwMode="auto">
          <a:xfrm>
            <a:off x="8453438" y="65436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r">
              <a:spcBef>
                <a:spcPct val="50000"/>
              </a:spcBef>
            </a:pPr>
            <a:fld id="{88527548-6FB6-4AE4-B061-B1D789BC2F46}" type="slidenum">
              <a:rPr lang="es-ES" altLang="es-AR" sz="1400"/>
              <a:pPr algn="r">
                <a:spcBef>
                  <a:spcPct val="50000"/>
                </a:spcBef>
              </a:pPr>
              <a:t>14</a:t>
            </a:fld>
            <a:endParaRPr lang="es-ES" altLang="es-AR" sz="1400"/>
          </a:p>
        </p:txBody>
      </p:sp>
      <p:sp>
        <p:nvSpPr>
          <p:cNvPr id="2" name="Título 1"/>
          <p:cNvSpPr>
            <a:spLocks noGrp="1"/>
          </p:cNvSpPr>
          <p:nvPr>
            <p:ph type="title"/>
          </p:nvPr>
        </p:nvSpPr>
        <p:spPr>
          <a:xfrm>
            <a:off x="302559" y="640080"/>
            <a:ext cx="3509682" cy="2286000"/>
          </a:xfrm>
        </p:spPr>
        <p:txBody>
          <a:bodyPr/>
          <a:lstStyle/>
          <a:p>
            <a:pPr algn="ctr"/>
            <a:r>
              <a:rPr lang="es-AR" dirty="0" smtClean="0"/>
              <a:t>Principios de la Calidad</a:t>
            </a:r>
            <a:endParaRPr lang="es-AR" dirty="0"/>
          </a:p>
        </p:txBody>
      </p:sp>
      <p:sp>
        <p:nvSpPr>
          <p:cNvPr id="4" name="CuadroTexto 3"/>
          <p:cNvSpPr txBox="1"/>
          <p:nvPr/>
        </p:nvSpPr>
        <p:spPr>
          <a:xfrm>
            <a:off x="4397188" y="879729"/>
            <a:ext cx="7584142" cy="5324535"/>
          </a:xfrm>
          <a:prstGeom prst="rect">
            <a:avLst/>
          </a:prstGeom>
        </p:spPr>
        <p:txBody>
          <a:bodyPr vert="horz" lIns="0" tIns="45720" rIns="0" bIns="45720" rtlCol="0">
            <a:noAutofit/>
          </a:bodyPr>
          <a:lstStyle>
            <a:lvl1pPr marL="444500" indent="-444500" hangingPunct="0">
              <a:lnSpc>
                <a:spcPct val="100000"/>
              </a:lnSpc>
              <a:spcBef>
                <a:spcPts val="1200"/>
              </a:spcBef>
              <a:spcAft>
                <a:spcPts val="1200"/>
              </a:spcAft>
              <a:buClr>
                <a:schemeClr val="accent1"/>
              </a:buClr>
              <a:buSzPct val="45000"/>
              <a:buFont typeface="StarSymbol" charset="0"/>
              <a:buChar char="●"/>
              <a:tabLst>
                <a:tab pos="538163" algn="l"/>
              </a:tabLst>
              <a:defRPr sz="2000">
                <a:solidFill>
                  <a:schemeClr val="tx1">
                    <a:lumMod val="75000"/>
                    <a:lumOff val="25000"/>
                  </a:schemeClr>
                </a:solidFill>
                <a:latin typeface="Tahoma" pitchFamily="34" charset="0"/>
                <a:cs typeface="Tahoma" pitchFamily="34" charset="0"/>
              </a:defRPr>
            </a:lvl1pPr>
            <a:lvl2pPr marL="384048" indent="-18288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444500" lvl="2" indent="-444500" hangingPunct="0">
              <a:lnSpc>
                <a:spcPct val="100000"/>
              </a:lnSpc>
              <a:spcBef>
                <a:spcPts val="1200"/>
              </a:spcBef>
              <a:spcAft>
                <a:spcPts val="1200"/>
              </a:spcAft>
              <a:buClr>
                <a:schemeClr val="accent1"/>
              </a:buClr>
              <a:buSzPct val="45000"/>
              <a:buFont typeface="StarSymbol" charset="0"/>
              <a:buChar char="●"/>
              <a:tabLst>
                <a:tab pos="538163" algn="l"/>
              </a:tabLst>
              <a:defRPr sz="2000">
                <a:solidFill>
                  <a:schemeClr val="tx1">
                    <a:lumMod val="75000"/>
                    <a:lumOff val="25000"/>
                  </a:schemeClr>
                </a:solidFill>
                <a:latin typeface="Tahoma" pitchFamily="34" charset="0"/>
                <a:cs typeface="Tahoma" pitchFamily="34" charset="0"/>
              </a:defRPr>
            </a:lvl3pPr>
            <a:lvl4pPr marL="901700" lvl="3" indent="-457200" hangingPunct="0">
              <a:lnSpc>
                <a:spcPct val="100000"/>
              </a:lnSpc>
              <a:spcBef>
                <a:spcPts val="600"/>
              </a:spcBef>
              <a:spcAft>
                <a:spcPts val="1200"/>
              </a:spcAft>
              <a:buClr>
                <a:schemeClr val="accent1"/>
              </a:buClr>
              <a:buSzPct val="45000"/>
              <a:buFont typeface="Wingdings" panose="05000000000000000000" pitchFamily="2" charset="2"/>
              <a:buChar char="Ø"/>
              <a:tabLst>
                <a:tab pos="538163" algn="l"/>
              </a:tabLst>
              <a:defRPr sz="2000">
                <a:solidFill>
                  <a:schemeClr val="accent1">
                    <a:lumMod val="75000"/>
                  </a:schemeClr>
                </a:solidFill>
                <a:latin typeface="Tahoma" pitchFamily="34" charset="0"/>
                <a:cs typeface="Tahoma" pitchFamily="34" charset="0"/>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s-AR" altLang="es-AR" dirty="0"/>
              <a:t>Principio 1: Foco en el Cliente</a:t>
            </a:r>
          </a:p>
          <a:p>
            <a:r>
              <a:rPr lang="es-AR" altLang="es-AR" dirty="0"/>
              <a:t>Principio 2: Liderazgo</a:t>
            </a:r>
          </a:p>
          <a:p>
            <a:r>
              <a:rPr lang="es-AR" altLang="es-AR" dirty="0"/>
              <a:t>Principio 3: Implicancia de la gente</a:t>
            </a:r>
          </a:p>
          <a:p>
            <a:r>
              <a:rPr lang="es-AR" altLang="es-AR" dirty="0"/>
              <a:t>Principio 4: </a:t>
            </a:r>
            <a:r>
              <a:rPr lang="es-AR" altLang="es-AR" dirty="0" err="1"/>
              <a:t>Orientacion</a:t>
            </a:r>
            <a:r>
              <a:rPr lang="es-AR" altLang="es-AR" dirty="0"/>
              <a:t> a procesos</a:t>
            </a:r>
          </a:p>
          <a:p>
            <a:r>
              <a:rPr lang="es-AR" altLang="es-AR" dirty="0"/>
              <a:t>Principio 5: Sistema orientado a la gestión</a:t>
            </a:r>
          </a:p>
          <a:p>
            <a:r>
              <a:rPr lang="es-AR" altLang="es-AR" dirty="0"/>
              <a:t>Principio 6: Mejora Continua</a:t>
            </a:r>
          </a:p>
          <a:p>
            <a:r>
              <a:rPr lang="es-AR" altLang="es-AR" dirty="0"/>
              <a:t>Principio 7: Toma de decisiones basadas en hechos</a:t>
            </a:r>
          </a:p>
          <a:p>
            <a:r>
              <a:rPr lang="es-AR" altLang="es-AR" dirty="0"/>
              <a:t>Principio 8: Relaciones con proveedores mutuamente beneficiosas</a:t>
            </a:r>
          </a:p>
          <a:p>
            <a:endParaRPr lang="es-AR" dirty="0"/>
          </a:p>
        </p:txBody>
      </p:sp>
    </p:spTree>
    <p:extLst>
      <p:ext uri="{BB962C8B-B14F-4D97-AF65-F5344CB8AC3E}">
        <p14:creationId xmlns:p14="http://schemas.microsoft.com/office/powerpoint/2010/main" val="960234624"/>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p:txBody>
          <a:bodyPr vert="horz" lIns="0" tIns="45720" rIns="0" bIns="45720" rtlCol="0">
            <a:noAutofit/>
          </a:bodyPr>
          <a:lstStyle/>
          <a:p>
            <a:pPr marL="444500" indent="-444500" hangingPunct="0">
              <a:lnSpc>
                <a:spcPct val="100000"/>
              </a:lnSpc>
              <a:spcAft>
                <a:spcPts val="1200"/>
              </a:spcAft>
              <a:buSzPct val="45000"/>
              <a:buFont typeface="StarSymbol" charset="0"/>
              <a:buChar char="●"/>
              <a:tabLst>
                <a:tab pos="538163" algn="l"/>
              </a:tabLst>
            </a:pPr>
            <a:r>
              <a:rPr lang="es-AR" altLang="es-AR" b="1" dirty="0">
                <a:latin typeface="Tahoma" pitchFamily="34" charset="0"/>
                <a:cs typeface="Tahoma" pitchFamily="34" charset="0"/>
              </a:rPr>
              <a:t>Enfoque al cliente </a:t>
            </a:r>
            <a:r>
              <a:rPr lang="es-AR" altLang="es-AR" dirty="0">
                <a:latin typeface="Tahoma" pitchFamily="34" charset="0"/>
                <a:cs typeface="Tahoma" pitchFamily="34" charset="0"/>
              </a:rPr>
              <a:t>- Las organizaciones dependen de sus clientes y por lo tanto deberían comprender las necesidades actuales y futuras de los clientes, satisfacer los requisitos de los clientes y esforzarse en exceder las expectativas de los clientes.</a:t>
            </a:r>
          </a:p>
          <a:p>
            <a:pPr marL="444500" indent="-444500" hangingPunct="0">
              <a:lnSpc>
                <a:spcPct val="100000"/>
              </a:lnSpc>
              <a:spcAft>
                <a:spcPts val="1200"/>
              </a:spcAft>
              <a:buSzPct val="45000"/>
              <a:buFont typeface="StarSymbol" charset="0"/>
              <a:buChar char="●"/>
              <a:tabLst>
                <a:tab pos="538163" algn="l"/>
              </a:tabLst>
            </a:pPr>
            <a:r>
              <a:rPr lang="es-AR" altLang="es-AR" b="1" dirty="0" smtClean="0">
                <a:latin typeface="Tahoma" pitchFamily="34" charset="0"/>
                <a:cs typeface="Tahoma" pitchFamily="34" charset="0"/>
              </a:rPr>
              <a:t>Liderazgo</a:t>
            </a:r>
            <a:r>
              <a:rPr lang="es-AR" altLang="es-AR" dirty="0" smtClean="0">
                <a:latin typeface="Tahoma" pitchFamily="34" charset="0"/>
                <a:cs typeface="Tahoma" pitchFamily="34" charset="0"/>
              </a:rPr>
              <a:t> </a:t>
            </a:r>
            <a:r>
              <a:rPr lang="es-AR" altLang="es-AR" dirty="0">
                <a:latin typeface="Tahoma" pitchFamily="34" charset="0"/>
                <a:cs typeface="Tahoma" pitchFamily="34" charset="0"/>
              </a:rPr>
              <a:t>- Los líderes establecen la unidad de propósito y la orientación de la organización. Ellos deberían crear y mantener un ambiente interno, en el cual el personal pueda llegar a involucrarse totalmente en el logro de los objetivos de la organización.</a:t>
            </a:r>
          </a:p>
          <a:p>
            <a:pPr marL="444500" indent="-444500" hangingPunct="0">
              <a:lnSpc>
                <a:spcPct val="100000"/>
              </a:lnSpc>
              <a:spcAft>
                <a:spcPts val="1200"/>
              </a:spcAft>
              <a:buSzPct val="45000"/>
              <a:buFont typeface="StarSymbol" charset="0"/>
              <a:buChar char="●"/>
              <a:tabLst>
                <a:tab pos="538163" algn="l"/>
              </a:tabLst>
            </a:pPr>
            <a:r>
              <a:rPr lang="es-AR" altLang="es-AR" b="1" dirty="0" smtClean="0">
                <a:latin typeface="Tahoma" pitchFamily="34" charset="0"/>
                <a:cs typeface="Tahoma" pitchFamily="34" charset="0"/>
              </a:rPr>
              <a:t>Participación </a:t>
            </a:r>
            <a:r>
              <a:rPr lang="es-AR" altLang="es-AR" b="1" dirty="0">
                <a:latin typeface="Tahoma" pitchFamily="34" charset="0"/>
                <a:cs typeface="Tahoma" pitchFamily="34" charset="0"/>
              </a:rPr>
              <a:t>del personal </a:t>
            </a:r>
            <a:r>
              <a:rPr lang="es-AR" altLang="es-AR" dirty="0">
                <a:latin typeface="Tahoma" pitchFamily="34" charset="0"/>
                <a:cs typeface="Tahoma" pitchFamily="34" charset="0"/>
              </a:rPr>
              <a:t>- El personal, a todos los niveles, es la esencia de una organización, y su total compromiso posibilita que sus habilidades sean usadas para el beneficio de la organización.</a:t>
            </a:r>
          </a:p>
          <a:p>
            <a:pPr marL="444500" indent="-444500" hangingPunct="0">
              <a:lnSpc>
                <a:spcPct val="100000"/>
              </a:lnSpc>
              <a:spcAft>
                <a:spcPts val="1200"/>
              </a:spcAft>
              <a:buSzPct val="45000"/>
              <a:buFont typeface="StarSymbol" charset="0"/>
              <a:buChar char="●"/>
              <a:tabLst>
                <a:tab pos="538163" algn="l"/>
              </a:tabLst>
            </a:pPr>
            <a:r>
              <a:rPr lang="es-AR" altLang="es-AR" b="1" dirty="0">
                <a:latin typeface="Tahoma" pitchFamily="34" charset="0"/>
                <a:cs typeface="Tahoma" pitchFamily="34" charset="0"/>
              </a:rPr>
              <a:t>Enfoque basado en procesos </a:t>
            </a:r>
            <a:r>
              <a:rPr lang="es-AR" altLang="es-AR" dirty="0">
                <a:latin typeface="Tahoma" pitchFamily="34" charset="0"/>
                <a:cs typeface="Tahoma" pitchFamily="34" charset="0"/>
              </a:rPr>
              <a:t>- Un resultado deseado se alcanza más eficientemente cuando las actividades y los recursos relacionados se gestionan como un proceso. </a:t>
            </a:r>
          </a:p>
          <a:p>
            <a:pPr marL="444500" indent="-444500" hangingPunct="0">
              <a:lnSpc>
                <a:spcPct val="100000"/>
              </a:lnSpc>
              <a:spcAft>
                <a:spcPts val="1200"/>
              </a:spcAft>
              <a:buSzPct val="45000"/>
              <a:buFont typeface="StarSymbol" charset="0"/>
              <a:buChar char="●"/>
              <a:tabLst>
                <a:tab pos="538163" algn="l"/>
              </a:tabLst>
            </a:pPr>
            <a:endParaRPr lang="es-AR" altLang="es-AR" dirty="0">
              <a:latin typeface="Tahoma" pitchFamily="34" charset="0"/>
              <a:cs typeface="Tahoma" pitchFamily="34" charset="0"/>
            </a:endParaRPr>
          </a:p>
          <a:p>
            <a:pPr marL="444500" indent="-444500" hangingPunct="0">
              <a:lnSpc>
                <a:spcPct val="100000"/>
              </a:lnSpc>
              <a:spcAft>
                <a:spcPts val="1200"/>
              </a:spcAft>
              <a:buSzPct val="45000"/>
              <a:buFont typeface="StarSymbol" charset="0"/>
              <a:buChar char="●"/>
              <a:tabLst>
                <a:tab pos="538163" algn="l"/>
              </a:tabLst>
            </a:pPr>
            <a:endParaRPr lang="es-AR" altLang="es-AR" dirty="0">
              <a:latin typeface="Tahoma" pitchFamily="34" charset="0"/>
              <a:cs typeface="Tahoma" pitchFamily="34" charset="0"/>
            </a:endParaRPr>
          </a:p>
          <a:p>
            <a:pPr marL="444500" indent="-444500" hangingPunct="0">
              <a:lnSpc>
                <a:spcPct val="100000"/>
              </a:lnSpc>
              <a:spcAft>
                <a:spcPts val="1200"/>
              </a:spcAft>
              <a:buSzPct val="45000"/>
              <a:buFont typeface="StarSymbol" charset="0"/>
              <a:buChar char="●"/>
              <a:tabLst>
                <a:tab pos="538163" algn="l"/>
              </a:tabLst>
            </a:pPr>
            <a:endParaRPr lang="es-AR" dirty="0">
              <a:latin typeface="Tahoma" pitchFamily="34" charset="0"/>
              <a:cs typeface="Tahoma" pitchFamily="34" charset="0"/>
            </a:endParaRPr>
          </a:p>
        </p:txBody>
      </p:sp>
      <p:sp>
        <p:nvSpPr>
          <p:cNvPr id="3" name="Título 2"/>
          <p:cNvSpPr>
            <a:spLocks noGrp="1"/>
          </p:cNvSpPr>
          <p:nvPr>
            <p:ph type="title"/>
          </p:nvPr>
        </p:nvSpPr>
        <p:spPr/>
        <p:txBody>
          <a:bodyPr/>
          <a:lstStyle/>
          <a:p>
            <a:r>
              <a:rPr lang="es-AR" dirty="0" smtClean="0">
                <a:solidFill>
                  <a:schemeClr val="tx1"/>
                </a:solidFill>
              </a:rPr>
              <a:t>Principios de la Calidad</a:t>
            </a:r>
            <a:endParaRPr lang="es-AR" dirty="0">
              <a:solidFill>
                <a:schemeClr val="tx1"/>
              </a:solidFill>
            </a:endParaRPr>
          </a:p>
        </p:txBody>
      </p:sp>
    </p:spTree>
    <p:extLst>
      <p:ext uri="{BB962C8B-B14F-4D97-AF65-F5344CB8AC3E}">
        <p14:creationId xmlns:p14="http://schemas.microsoft.com/office/powerpoint/2010/main" val="2609498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p:txBody>
          <a:bodyPr vert="horz" lIns="0" tIns="45720" rIns="0" bIns="45720" rtlCol="0">
            <a:noAutofit/>
          </a:bodyPr>
          <a:lstStyle/>
          <a:p>
            <a:pPr marL="444500" indent="-444500" hangingPunct="0">
              <a:lnSpc>
                <a:spcPct val="100000"/>
              </a:lnSpc>
              <a:spcAft>
                <a:spcPts val="1200"/>
              </a:spcAft>
              <a:buSzPct val="45000"/>
              <a:buFont typeface="StarSymbol" charset="0"/>
              <a:buChar char="●"/>
              <a:tabLst>
                <a:tab pos="538163" algn="l"/>
              </a:tabLst>
            </a:pPr>
            <a:r>
              <a:rPr lang="es-AR" altLang="es-AR" b="1" dirty="0" smtClean="0">
                <a:latin typeface="Tahoma" pitchFamily="34" charset="0"/>
                <a:cs typeface="Tahoma" pitchFamily="34" charset="0"/>
              </a:rPr>
              <a:t>Enfoque </a:t>
            </a:r>
            <a:r>
              <a:rPr lang="es-AR" altLang="es-AR" b="1" dirty="0">
                <a:latin typeface="Tahoma" pitchFamily="34" charset="0"/>
                <a:cs typeface="Tahoma" pitchFamily="34" charset="0"/>
              </a:rPr>
              <a:t>de sistema para la gestión </a:t>
            </a:r>
            <a:r>
              <a:rPr lang="es-AR" altLang="es-AR" dirty="0">
                <a:latin typeface="Tahoma" pitchFamily="34" charset="0"/>
                <a:cs typeface="Tahoma" pitchFamily="34" charset="0"/>
              </a:rPr>
              <a:t>- Identificar, entender y gestionar los procesos interrelacionados como un sistema, contribuye a la eficacia y eficiencia de una organización en el logro de sus objetivos.</a:t>
            </a:r>
          </a:p>
          <a:p>
            <a:pPr marL="444500" indent="-444500" hangingPunct="0">
              <a:lnSpc>
                <a:spcPct val="100000"/>
              </a:lnSpc>
              <a:spcAft>
                <a:spcPts val="1200"/>
              </a:spcAft>
              <a:buSzPct val="45000"/>
              <a:buFont typeface="StarSymbol" charset="0"/>
              <a:buChar char="●"/>
              <a:tabLst>
                <a:tab pos="538163" algn="l"/>
              </a:tabLst>
            </a:pPr>
            <a:r>
              <a:rPr lang="es-AR" altLang="es-AR" b="1" dirty="0" smtClean="0">
                <a:latin typeface="Tahoma" pitchFamily="34" charset="0"/>
                <a:cs typeface="Tahoma" pitchFamily="34" charset="0"/>
              </a:rPr>
              <a:t>Mejora </a:t>
            </a:r>
            <a:r>
              <a:rPr lang="es-AR" altLang="es-AR" b="1" dirty="0">
                <a:latin typeface="Tahoma" pitchFamily="34" charset="0"/>
                <a:cs typeface="Tahoma" pitchFamily="34" charset="0"/>
              </a:rPr>
              <a:t>continua </a:t>
            </a:r>
            <a:r>
              <a:rPr lang="es-AR" altLang="es-AR" dirty="0">
                <a:latin typeface="Tahoma" pitchFamily="34" charset="0"/>
                <a:cs typeface="Tahoma" pitchFamily="34" charset="0"/>
              </a:rPr>
              <a:t>– La mejora continua del desempeño global de la organización debería ser un objetivo permanente de ésta.</a:t>
            </a:r>
          </a:p>
          <a:p>
            <a:pPr marL="444500" indent="-444500" hangingPunct="0">
              <a:lnSpc>
                <a:spcPct val="100000"/>
              </a:lnSpc>
              <a:spcAft>
                <a:spcPts val="1200"/>
              </a:spcAft>
              <a:buSzPct val="45000"/>
              <a:buFont typeface="StarSymbol" charset="0"/>
              <a:buChar char="●"/>
              <a:tabLst>
                <a:tab pos="538163" algn="l"/>
              </a:tabLst>
            </a:pPr>
            <a:r>
              <a:rPr lang="es-AR" altLang="es-AR" b="1" dirty="0" smtClean="0">
                <a:latin typeface="Tahoma" pitchFamily="34" charset="0"/>
                <a:cs typeface="Tahoma" pitchFamily="34" charset="0"/>
              </a:rPr>
              <a:t>Enfoque </a:t>
            </a:r>
            <a:r>
              <a:rPr lang="es-AR" altLang="es-AR" b="1" dirty="0">
                <a:latin typeface="Tahoma" pitchFamily="34" charset="0"/>
                <a:cs typeface="Tahoma" pitchFamily="34" charset="0"/>
              </a:rPr>
              <a:t>basado en hechos para la toma de decisión </a:t>
            </a:r>
            <a:r>
              <a:rPr lang="es-AR" altLang="es-AR" dirty="0">
                <a:latin typeface="Tahoma" pitchFamily="34" charset="0"/>
                <a:cs typeface="Tahoma" pitchFamily="34" charset="0"/>
              </a:rPr>
              <a:t>- Las decisiones eficaces se basan en el análisis de los datos y la información.</a:t>
            </a:r>
          </a:p>
          <a:p>
            <a:pPr marL="444500" indent="-444500" hangingPunct="0">
              <a:lnSpc>
                <a:spcPct val="100000"/>
              </a:lnSpc>
              <a:spcAft>
                <a:spcPts val="1200"/>
              </a:spcAft>
              <a:buSzPct val="45000"/>
              <a:buFont typeface="StarSymbol" charset="0"/>
              <a:buChar char="●"/>
              <a:tabLst>
                <a:tab pos="538163" algn="l"/>
              </a:tabLst>
            </a:pPr>
            <a:r>
              <a:rPr lang="es-AR" altLang="es-AR" b="1" dirty="0" smtClean="0">
                <a:latin typeface="Tahoma" pitchFamily="34" charset="0"/>
                <a:cs typeface="Tahoma" pitchFamily="34" charset="0"/>
              </a:rPr>
              <a:t>Relaciones </a:t>
            </a:r>
            <a:r>
              <a:rPr lang="es-AR" altLang="es-AR" b="1" dirty="0">
                <a:latin typeface="Tahoma" pitchFamily="34" charset="0"/>
                <a:cs typeface="Tahoma" pitchFamily="34" charset="0"/>
              </a:rPr>
              <a:t>mutuamente beneficiosas con el proveedor </a:t>
            </a:r>
            <a:r>
              <a:rPr lang="es-AR" altLang="es-AR" dirty="0">
                <a:latin typeface="Tahoma" pitchFamily="34" charset="0"/>
                <a:cs typeface="Tahoma" pitchFamily="34" charset="0"/>
              </a:rPr>
              <a:t>- Una organización y sus proveedores son interdependientes, y una relación mutuamente beneficiosa aumenta la capacidad de ambos para crear valor.</a:t>
            </a:r>
          </a:p>
          <a:p>
            <a:pPr marL="444500" indent="-444500" hangingPunct="0">
              <a:lnSpc>
                <a:spcPct val="100000"/>
              </a:lnSpc>
              <a:spcAft>
                <a:spcPts val="1200"/>
              </a:spcAft>
              <a:buSzPct val="45000"/>
              <a:buFont typeface="StarSymbol" charset="0"/>
              <a:buChar char="●"/>
              <a:tabLst>
                <a:tab pos="538163" algn="l"/>
              </a:tabLst>
            </a:pPr>
            <a:endParaRPr lang="es-AR" altLang="es-AR" dirty="0">
              <a:latin typeface="Tahoma" pitchFamily="34" charset="0"/>
              <a:cs typeface="Tahoma" pitchFamily="34" charset="0"/>
            </a:endParaRPr>
          </a:p>
          <a:p>
            <a:pPr marL="444500" indent="-444500" hangingPunct="0">
              <a:lnSpc>
                <a:spcPct val="100000"/>
              </a:lnSpc>
              <a:spcAft>
                <a:spcPts val="1200"/>
              </a:spcAft>
              <a:buSzPct val="45000"/>
              <a:buFont typeface="StarSymbol" charset="0"/>
              <a:buChar char="●"/>
              <a:tabLst>
                <a:tab pos="538163" algn="l"/>
              </a:tabLst>
            </a:pPr>
            <a:endParaRPr lang="es-AR" altLang="es-AR" dirty="0">
              <a:latin typeface="Tahoma" pitchFamily="34" charset="0"/>
              <a:cs typeface="Tahoma" pitchFamily="34" charset="0"/>
            </a:endParaRPr>
          </a:p>
          <a:p>
            <a:pPr marL="444500" indent="-444500" hangingPunct="0">
              <a:lnSpc>
                <a:spcPct val="100000"/>
              </a:lnSpc>
              <a:spcAft>
                <a:spcPts val="1200"/>
              </a:spcAft>
              <a:buSzPct val="45000"/>
              <a:buFont typeface="StarSymbol" charset="0"/>
              <a:buChar char="●"/>
              <a:tabLst>
                <a:tab pos="538163" algn="l"/>
              </a:tabLst>
            </a:pPr>
            <a:endParaRPr lang="es-AR" altLang="es-AR" dirty="0">
              <a:latin typeface="Tahoma" pitchFamily="34" charset="0"/>
              <a:cs typeface="Tahoma" pitchFamily="34" charset="0"/>
            </a:endParaRPr>
          </a:p>
          <a:p>
            <a:pPr marL="444500" indent="-444500" hangingPunct="0">
              <a:lnSpc>
                <a:spcPct val="100000"/>
              </a:lnSpc>
              <a:spcAft>
                <a:spcPts val="1200"/>
              </a:spcAft>
              <a:buSzPct val="45000"/>
              <a:buFont typeface="StarSymbol" charset="0"/>
              <a:buChar char="●"/>
              <a:tabLst>
                <a:tab pos="538163" algn="l"/>
              </a:tabLst>
            </a:pPr>
            <a:endParaRPr lang="es-AR" dirty="0">
              <a:latin typeface="Tahoma" pitchFamily="34" charset="0"/>
              <a:cs typeface="Tahoma" pitchFamily="34" charset="0"/>
            </a:endParaRPr>
          </a:p>
        </p:txBody>
      </p:sp>
      <p:sp>
        <p:nvSpPr>
          <p:cNvPr id="3" name="Título 2"/>
          <p:cNvSpPr>
            <a:spLocks noGrp="1"/>
          </p:cNvSpPr>
          <p:nvPr>
            <p:ph type="title"/>
          </p:nvPr>
        </p:nvSpPr>
        <p:spPr/>
        <p:txBody>
          <a:bodyPr/>
          <a:lstStyle/>
          <a:p>
            <a:r>
              <a:rPr lang="es-AR" dirty="0" smtClean="0">
                <a:solidFill>
                  <a:schemeClr val="tx1"/>
                </a:solidFill>
              </a:rPr>
              <a:t>Principios de la Calidad</a:t>
            </a:r>
            <a:endParaRPr lang="es-AR" dirty="0">
              <a:solidFill>
                <a:schemeClr val="tx1"/>
              </a:solidFill>
            </a:endParaRPr>
          </a:p>
        </p:txBody>
      </p:sp>
    </p:spTree>
    <p:extLst>
      <p:ext uri="{BB962C8B-B14F-4D97-AF65-F5344CB8AC3E}">
        <p14:creationId xmlns:p14="http://schemas.microsoft.com/office/powerpoint/2010/main" val="4134591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Slide Number Placeholder 5"/>
          <p:cNvSpPr txBox="1">
            <a:spLocks/>
          </p:cNvSpPr>
          <p:nvPr/>
        </p:nvSpPr>
        <p:spPr bwMode="auto">
          <a:xfrm>
            <a:off x="8453438" y="65436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r">
              <a:spcBef>
                <a:spcPct val="50000"/>
              </a:spcBef>
            </a:pPr>
            <a:fld id="{88527548-6FB6-4AE4-B061-B1D789BC2F46}" type="slidenum">
              <a:rPr lang="es-ES" altLang="es-AR" sz="1400"/>
              <a:pPr algn="r">
                <a:spcBef>
                  <a:spcPct val="50000"/>
                </a:spcBef>
              </a:pPr>
              <a:t>17</a:t>
            </a:fld>
            <a:endParaRPr lang="es-ES" altLang="es-AR" sz="1400"/>
          </a:p>
        </p:txBody>
      </p:sp>
      <p:sp>
        <p:nvSpPr>
          <p:cNvPr id="3" name="Marcador de contenido 2"/>
          <p:cNvSpPr>
            <a:spLocks noGrp="1"/>
          </p:cNvSpPr>
          <p:nvPr>
            <p:ph idx="1"/>
          </p:nvPr>
        </p:nvSpPr>
        <p:spPr>
          <a:xfrm>
            <a:off x="4598895" y="1285875"/>
            <a:ext cx="7167282" cy="5257800"/>
          </a:xfrm>
        </p:spPr>
        <p:txBody>
          <a:bodyPr/>
          <a:lstStyle/>
          <a:p>
            <a:pPr marL="342900" indent="-342900" eaLnBrk="0" hangingPunct="0">
              <a:spcAft>
                <a:spcPts val="1200"/>
              </a:spcAft>
              <a:buSzPct val="70000"/>
              <a:buFont typeface="Wingdings" pitchFamily="2" charset="2"/>
              <a:buChar char="§"/>
              <a:defRPr/>
            </a:pPr>
            <a:r>
              <a:rPr lang="es-AR" sz="2400" dirty="0" smtClean="0">
                <a:latin typeface="Tahoma" pitchFamily="34" charset="0"/>
                <a:cs typeface="Tahoma" pitchFamily="34" charset="0"/>
              </a:rPr>
              <a:t>La serie ISO 9000 está </a:t>
            </a:r>
            <a:r>
              <a:rPr lang="es-AR" sz="2400" dirty="0">
                <a:latin typeface="Tahoma" pitchFamily="34" charset="0"/>
                <a:cs typeface="Tahoma" pitchFamily="34" charset="0"/>
              </a:rPr>
              <a:t>compuesta por:</a:t>
            </a:r>
          </a:p>
          <a:p>
            <a:pPr marL="715963" lvl="1" indent="-258763" eaLnBrk="0" hangingPunct="0">
              <a:spcBef>
                <a:spcPts val="600"/>
              </a:spcBef>
              <a:spcAft>
                <a:spcPts val="600"/>
              </a:spcAft>
              <a:buSzPct val="70000"/>
              <a:buFont typeface="Wingdings" pitchFamily="2" charset="2"/>
              <a:buChar char="§"/>
              <a:defRPr/>
            </a:pPr>
            <a:r>
              <a:rPr lang="es-AR" sz="2400" b="1" dirty="0"/>
              <a:t>ISO 9000:2015: </a:t>
            </a:r>
            <a:r>
              <a:rPr lang="es-AR" sz="2400" dirty="0"/>
              <a:t>SGC - Fundamentos y vocabulario</a:t>
            </a:r>
          </a:p>
          <a:p>
            <a:pPr marL="715963" lvl="1" indent="-258763" eaLnBrk="0" hangingPunct="0">
              <a:spcBef>
                <a:spcPts val="600"/>
              </a:spcBef>
              <a:spcAft>
                <a:spcPts val="600"/>
              </a:spcAft>
              <a:buSzPct val="70000"/>
              <a:buFont typeface="Wingdings" pitchFamily="2" charset="2"/>
              <a:buChar char="§"/>
              <a:defRPr/>
            </a:pPr>
            <a:r>
              <a:rPr lang="es-AR" sz="2400" b="1" dirty="0" smtClean="0"/>
              <a:t>ISO </a:t>
            </a:r>
            <a:r>
              <a:rPr lang="es-AR" sz="2400" b="1" dirty="0"/>
              <a:t>9001:2015: </a:t>
            </a:r>
            <a:r>
              <a:rPr lang="es-AR" sz="2400" dirty="0"/>
              <a:t>SGC - Requisitos </a:t>
            </a:r>
            <a:r>
              <a:rPr lang="es-AR" sz="2400" dirty="0" smtClean="0"/>
              <a:t>normativos para el Sistema de Gestión de Calidad (SGC)</a:t>
            </a:r>
            <a:endParaRPr lang="es-AR" sz="2400" dirty="0"/>
          </a:p>
          <a:p>
            <a:pPr marL="715963" lvl="1" indent="-258763" eaLnBrk="0" hangingPunct="0">
              <a:spcBef>
                <a:spcPts val="600"/>
              </a:spcBef>
              <a:spcAft>
                <a:spcPts val="600"/>
              </a:spcAft>
              <a:buSzPct val="70000"/>
              <a:buFont typeface="Wingdings" pitchFamily="2" charset="2"/>
              <a:buChar char="§"/>
              <a:defRPr/>
            </a:pPr>
            <a:r>
              <a:rPr lang="es-AR" sz="2400" b="1" dirty="0" smtClean="0"/>
              <a:t>ISO </a:t>
            </a:r>
            <a:r>
              <a:rPr lang="es-AR" sz="2400" b="1" dirty="0"/>
              <a:t>9004:2009: </a:t>
            </a:r>
            <a:r>
              <a:rPr lang="es-AR" sz="2400" dirty="0"/>
              <a:t>Gestión para el éxito sostenido de una organización - Un enfoque basado en la gestión de la Calidad</a:t>
            </a:r>
          </a:p>
          <a:p>
            <a:pPr marL="715963" lvl="1" indent="-258763" eaLnBrk="0" hangingPunct="0">
              <a:spcBef>
                <a:spcPts val="600"/>
              </a:spcBef>
              <a:spcAft>
                <a:spcPts val="600"/>
              </a:spcAft>
              <a:buSzPct val="70000"/>
              <a:buFont typeface="Wingdings" pitchFamily="2" charset="2"/>
              <a:buChar char="§"/>
              <a:defRPr/>
            </a:pPr>
            <a:r>
              <a:rPr lang="es-AR" sz="2400" b="1" dirty="0" smtClean="0"/>
              <a:t>ISO </a:t>
            </a:r>
            <a:r>
              <a:rPr lang="es-AR" sz="2400" b="1" dirty="0"/>
              <a:t>19011:2011: </a:t>
            </a:r>
            <a:r>
              <a:rPr lang="es-AR" sz="2400" dirty="0"/>
              <a:t>Directrices para la auditoría de los sistemas de gestión de la calidad y/o ambiental. </a:t>
            </a:r>
          </a:p>
        </p:txBody>
      </p:sp>
      <p:sp>
        <p:nvSpPr>
          <p:cNvPr id="7" name="Título 1"/>
          <p:cNvSpPr>
            <a:spLocks noGrp="1"/>
          </p:cNvSpPr>
          <p:nvPr>
            <p:ph type="title"/>
          </p:nvPr>
        </p:nvSpPr>
        <p:spPr>
          <a:xfrm>
            <a:off x="215153" y="594359"/>
            <a:ext cx="3509682" cy="2286000"/>
          </a:xfrm>
        </p:spPr>
        <p:txBody>
          <a:bodyPr/>
          <a:lstStyle/>
          <a:p>
            <a:pPr algn="ctr"/>
            <a:r>
              <a:rPr lang="es-AR" dirty="0" smtClean="0"/>
              <a:t>Familia de Normas ISO 9000</a:t>
            </a:r>
            <a:endParaRPr lang="es-AR" dirty="0"/>
          </a:p>
        </p:txBody>
      </p:sp>
      <p:sp>
        <p:nvSpPr>
          <p:cNvPr id="9" name="Forma en L 8"/>
          <p:cNvSpPr/>
          <p:nvPr/>
        </p:nvSpPr>
        <p:spPr>
          <a:xfrm rot="10800000" flipH="1">
            <a:off x="4397188" y="2234899"/>
            <a:ext cx="7234518" cy="3953435"/>
          </a:xfrm>
          <a:prstGeom prst="corner">
            <a:avLst>
              <a:gd name="adj1" fmla="val 21908"/>
              <a:gd name="adj2" fmla="val 3762"/>
            </a:avLst>
          </a:prstGeom>
          <a:solidFill>
            <a:srgbClr val="1CADE4">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w="0"/>
              <a:solidFill>
                <a:schemeClr val="accent1"/>
              </a:solidFill>
              <a:effectLst>
                <a:outerShdw blurRad="38100" dist="25400" dir="5400000" algn="ctr" rotWithShape="0">
                  <a:srgbClr val="6E747A">
                    <a:alpha val="43000"/>
                  </a:srgbClr>
                </a:outerShdw>
              </a:effectLst>
            </a:endParaRPr>
          </a:p>
        </p:txBody>
      </p:sp>
      <p:sp>
        <p:nvSpPr>
          <p:cNvPr id="11" name="CuadroTexto 10"/>
          <p:cNvSpPr txBox="1"/>
          <p:nvPr/>
        </p:nvSpPr>
        <p:spPr>
          <a:xfrm>
            <a:off x="4598895" y="5474850"/>
            <a:ext cx="3371116"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s-AR" sz="4800" dirty="0" smtClean="0">
                <a:ln w="0"/>
                <a:solidFill>
                  <a:schemeClr val="accent1"/>
                </a:solidFill>
                <a:effectLst>
                  <a:outerShdw blurRad="38100" dist="25400" dir="5400000" algn="ctr" rotWithShape="0">
                    <a:srgbClr val="6E747A">
                      <a:alpha val="43000"/>
                    </a:srgbClr>
                  </a:outerShdw>
                </a:effectLst>
              </a:rPr>
              <a:t>Certificable !</a:t>
            </a:r>
            <a:endParaRPr lang="es-AR" sz="4800" dirty="0">
              <a:ln w="0"/>
              <a:solidFill>
                <a:schemeClr val="accent1"/>
              </a:solidFill>
              <a:effectLst>
                <a:outerShdw blurRad="38100" dist="25400" dir="5400000" algn="ctr" rotWithShape="0">
                  <a:srgbClr val="6E747A">
                    <a:alpha val="43000"/>
                  </a:srgbClr>
                </a:outerShdw>
              </a:effectLst>
            </a:endParaRP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131" y="3249592"/>
            <a:ext cx="2371725" cy="1924050"/>
          </a:xfrm>
          <a:prstGeom prst="rect">
            <a:avLst/>
          </a:prstGeom>
        </p:spPr>
      </p:pic>
    </p:spTree>
    <p:extLst>
      <p:ext uri="{BB962C8B-B14F-4D97-AF65-F5344CB8AC3E}">
        <p14:creationId xmlns:p14="http://schemas.microsoft.com/office/powerpoint/2010/main" val="1676442614"/>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NORMA ISO 9001</a:t>
            </a:r>
            <a:endParaRPr lang="es-AR" dirty="0"/>
          </a:p>
        </p:txBody>
      </p:sp>
      <p:pic>
        <p:nvPicPr>
          <p:cNvPr id="5" name="Marcador de posición de imagen 4"/>
          <p:cNvPicPr>
            <a:picLocks noGrp="1" noChangeAspect="1"/>
          </p:cNvPicPr>
          <p:nvPr>
            <p:ph type="pic" idx="1"/>
          </p:nvPr>
        </p:nvPicPr>
        <p:blipFill>
          <a:blip r:embed="rId2">
            <a:extLst>
              <a:ext uri="{28A0092B-C50C-407E-A947-70E740481C1C}">
                <a14:useLocalDpi xmlns:a14="http://schemas.microsoft.com/office/drawing/2010/main" val="0"/>
              </a:ext>
            </a:extLst>
          </a:blip>
          <a:srcRect t="29844" b="29844"/>
          <a:stretch>
            <a:fillRect/>
          </a:stretch>
        </p:blipFill>
        <p:spPr>
          <a:xfrm>
            <a:off x="6293224" y="1379704"/>
            <a:ext cx="5611906" cy="2262383"/>
          </a:xfrm>
          <a:prstGeom prst="rect">
            <a:avLst/>
          </a:prstGeom>
          <a:ln>
            <a:noFill/>
          </a:ln>
          <a:effectLst>
            <a:softEdge rad="112500"/>
          </a:effectLst>
        </p:spPr>
      </p:pic>
      <p:sp>
        <p:nvSpPr>
          <p:cNvPr id="4" name="Marcador de texto 3"/>
          <p:cNvSpPr>
            <a:spLocks noGrp="1"/>
          </p:cNvSpPr>
          <p:nvPr>
            <p:ph type="body" sz="half" idx="2"/>
          </p:nvPr>
        </p:nvSpPr>
        <p:spPr/>
        <p:txBody>
          <a:bodyPr>
            <a:normAutofit/>
          </a:bodyPr>
          <a:lstStyle/>
          <a:p>
            <a:r>
              <a:rPr lang="es-AR" sz="2000" dirty="0" smtClean="0"/>
              <a:t>Evolución y Alcance</a:t>
            </a:r>
            <a:endParaRPr lang="es-AR" sz="2000" dirty="0"/>
          </a:p>
        </p:txBody>
      </p:sp>
    </p:spTree>
    <p:extLst>
      <p:ext uri="{BB962C8B-B14F-4D97-AF65-F5344CB8AC3E}">
        <p14:creationId xmlns:p14="http://schemas.microsoft.com/office/powerpoint/2010/main" val="1210802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Slide Number Placeholder 5"/>
          <p:cNvSpPr txBox="1">
            <a:spLocks/>
          </p:cNvSpPr>
          <p:nvPr/>
        </p:nvSpPr>
        <p:spPr bwMode="auto">
          <a:xfrm>
            <a:off x="8453438" y="65436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r">
              <a:spcBef>
                <a:spcPct val="50000"/>
              </a:spcBef>
            </a:pPr>
            <a:fld id="{88527548-6FB6-4AE4-B061-B1D789BC2F46}" type="slidenum">
              <a:rPr lang="es-ES" altLang="es-AR" sz="1400"/>
              <a:pPr algn="r">
                <a:spcBef>
                  <a:spcPct val="50000"/>
                </a:spcBef>
              </a:pPr>
              <a:t>19</a:t>
            </a:fld>
            <a:endParaRPr lang="es-ES" altLang="es-AR" sz="1400"/>
          </a:p>
        </p:txBody>
      </p:sp>
      <p:sp>
        <p:nvSpPr>
          <p:cNvPr id="2" name="Título 1"/>
          <p:cNvSpPr>
            <a:spLocks noGrp="1"/>
          </p:cNvSpPr>
          <p:nvPr>
            <p:ph type="title"/>
          </p:nvPr>
        </p:nvSpPr>
        <p:spPr>
          <a:xfrm>
            <a:off x="302559" y="640080"/>
            <a:ext cx="3509682" cy="2286000"/>
          </a:xfrm>
        </p:spPr>
        <p:txBody>
          <a:bodyPr/>
          <a:lstStyle/>
          <a:p>
            <a:r>
              <a:rPr lang="es-AR" dirty="0"/>
              <a:t>¿Qué es </a:t>
            </a:r>
            <a:r>
              <a:rPr lang="es-AR" b="1" dirty="0"/>
              <a:t>ISO 9001</a:t>
            </a:r>
            <a:r>
              <a:rPr lang="es-AR" dirty="0"/>
              <a:t>?</a:t>
            </a:r>
          </a:p>
        </p:txBody>
      </p:sp>
      <p:sp>
        <p:nvSpPr>
          <p:cNvPr id="3" name="Marcador de contenido 2"/>
          <p:cNvSpPr>
            <a:spLocks noGrp="1"/>
          </p:cNvSpPr>
          <p:nvPr>
            <p:ph idx="1"/>
          </p:nvPr>
        </p:nvSpPr>
        <p:spPr>
          <a:xfrm>
            <a:off x="4491319" y="867502"/>
            <a:ext cx="7167282" cy="5257800"/>
          </a:xfrm>
        </p:spPr>
        <p:txBody>
          <a:bodyPr>
            <a:noAutofit/>
          </a:bodyPr>
          <a:lstStyle/>
          <a:p>
            <a:pPr marL="444500" indent="-444500" hangingPunct="0">
              <a:lnSpc>
                <a:spcPct val="100000"/>
              </a:lnSpc>
              <a:spcAft>
                <a:spcPts val="1200"/>
              </a:spcAft>
              <a:buSzPct val="45000"/>
              <a:buFont typeface="StarSymbol" charset="0"/>
              <a:buChar char="●"/>
              <a:tabLst>
                <a:tab pos="538163" algn="l"/>
              </a:tabLst>
            </a:pPr>
            <a:r>
              <a:rPr lang="es-AR" altLang="es-AR" dirty="0" smtClean="0">
                <a:latin typeface="Tahoma" pitchFamily="34" charset="0"/>
                <a:cs typeface="Tahoma" pitchFamily="34" charset="0"/>
              </a:rPr>
              <a:t>La </a:t>
            </a:r>
            <a:r>
              <a:rPr lang="es-AR" altLang="es-AR" dirty="0">
                <a:latin typeface="Tahoma" pitchFamily="34" charset="0"/>
                <a:cs typeface="Tahoma" pitchFamily="34" charset="0"/>
              </a:rPr>
              <a:t>Norma ISO 9001 especifica los requisitos para los </a:t>
            </a:r>
            <a:r>
              <a:rPr lang="es-AR" altLang="es-AR" b="1" dirty="0">
                <a:latin typeface="Tahoma" pitchFamily="34" charset="0"/>
                <a:cs typeface="Tahoma" pitchFamily="34" charset="0"/>
              </a:rPr>
              <a:t>sistemas de gestión de la calidad </a:t>
            </a:r>
            <a:r>
              <a:rPr lang="es-AR" altLang="es-AR" dirty="0">
                <a:latin typeface="Tahoma" pitchFamily="34" charset="0"/>
                <a:cs typeface="Tahoma" pitchFamily="34" charset="0"/>
              </a:rPr>
              <a:t>aplicables a toda organización que necesite demostrar su capacidad para proporcionar productos que cumplan los requisitos de sus clientes y los reglamentarios que le sean de aplicación, y su objetivo es aumentar la satisfacción del cliente.</a:t>
            </a:r>
          </a:p>
          <a:p>
            <a:pPr marL="444500" lvl="2" indent="-444500" hangingPunct="0">
              <a:lnSpc>
                <a:spcPct val="100000"/>
              </a:lnSpc>
              <a:spcBef>
                <a:spcPts val="1200"/>
              </a:spcBef>
              <a:spcAft>
                <a:spcPts val="1200"/>
              </a:spcAft>
              <a:buSzPct val="45000"/>
              <a:buFont typeface="StarSymbol" charset="0"/>
              <a:buChar char="●"/>
              <a:tabLst>
                <a:tab pos="538163" algn="l"/>
              </a:tabLst>
              <a:defRPr/>
            </a:pPr>
            <a:r>
              <a:rPr lang="es-AR" altLang="es-AR" sz="2000" dirty="0" smtClean="0">
                <a:latin typeface="Tahoma" pitchFamily="34" charset="0"/>
                <a:cs typeface="Tahoma" pitchFamily="34" charset="0"/>
              </a:rPr>
              <a:t>Requisitos </a:t>
            </a:r>
            <a:r>
              <a:rPr lang="es-AR" altLang="es-AR" sz="2000" dirty="0">
                <a:latin typeface="Tahoma" pitchFamily="34" charset="0"/>
                <a:cs typeface="Tahoma" pitchFamily="34" charset="0"/>
              </a:rPr>
              <a:t>genéricos y aplicables a organizaciones de cualquier sector económico e industrial con independencia de la categoría del producto ofrecido</a:t>
            </a:r>
            <a:r>
              <a:rPr lang="es-AR" altLang="es-AR" sz="2000" dirty="0" smtClean="0">
                <a:latin typeface="Tahoma" pitchFamily="34" charset="0"/>
                <a:cs typeface="Tahoma" pitchFamily="34" charset="0"/>
              </a:rPr>
              <a:t>.</a:t>
            </a:r>
          </a:p>
          <a:p>
            <a:pPr marL="901700" lvl="3" indent="-457200" hangingPunct="0">
              <a:lnSpc>
                <a:spcPct val="100000"/>
              </a:lnSpc>
              <a:spcBef>
                <a:spcPts val="600"/>
              </a:spcBef>
              <a:spcAft>
                <a:spcPts val="1200"/>
              </a:spcAft>
              <a:buSzPct val="45000"/>
              <a:buFont typeface="Wingdings" panose="05000000000000000000" pitchFamily="2" charset="2"/>
              <a:buChar char="Ø"/>
              <a:tabLst>
                <a:tab pos="538163" algn="l"/>
              </a:tabLst>
              <a:defRPr/>
            </a:pPr>
            <a:r>
              <a:rPr lang="es-ES" sz="2000" dirty="0">
                <a:solidFill>
                  <a:schemeClr val="accent1">
                    <a:lumMod val="75000"/>
                  </a:schemeClr>
                </a:solidFill>
                <a:latin typeface="Tahoma" pitchFamily="34" charset="0"/>
                <a:cs typeface="Tahoma" pitchFamily="34" charset="0"/>
              </a:rPr>
              <a:t>Norma de aplicación genérica, no orientada a una industria en particular.</a:t>
            </a:r>
          </a:p>
          <a:p>
            <a:pPr marL="444500" lvl="2" indent="-444500" hangingPunct="0">
              <a:lnSpc>
                <a:spcPct val="100000"/>
              </a:lnSpc>
              <a:spcBef>
                <a:spcPts val="1200"/>
              </a:spcBef>
              <a:spcAft>
                <a:spcPts val="1200"/>
              </a:spcAft>
              <a:buSzPct val="45000"/>
              <a:buFont typeface="StarSymbol" charset="0"/>
              <a:buChar char="●"/>
              <a:tabLst>
                <a:tab pos="538163" algn="l"/>
              </a:tabLst>
              <a:defRPr/>
            </a:pPr>
            <a:r>
              <a:rPr lang="es-AR" altLang="es-AR" sz="2000" dirty="0" smtClean="0">
                <a:latin typeface="Tahoma" pitchFamily="34" charset="0"/>
                <a:cs typeface="Tahoma" pitchFamily="34" charset="0"/>
              </a:rPr>
              <a:t>No </a:t>
            </a:r>
            <a:r>
              <a:rPr lang="es-AR" altLang="es-AR" sz="2000" dirty="0">
                <a:latin typeface="Tahoma" pitchFamily="34" charset="0"/>
                <a:cs typeface="Tahoma" pitchFamily="34" charset="0"/>
              </a:rPr>
              <a:t>establece requisitos para los productos</a:t>
            </a:r>
            <a:endParaRPr lang="es-ES" sz="2000" dirty="0">
              <a:latin typeface="Tahoma" pitchFamily="34" charset="0"/>
              <a:cs typeface="Tahoma" pitchFamily="34" charset="0"/>
            </a:endParaRP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855" y="3214013"/>
            <a:ext cx="2463334" cy="2463334"/>
          </a:xfrm>
          <a:prstGeom prst="rect">
            <a:avLst/>
          </a:prstGeom>
        </p:spPr>
      </p:pic>
    </p:spTree>
    <p:extLst>
      <p:ext uri="{BB962C8B-B14F-4D97-AF65-F5344CB8AC3E}">
        <p14:creationId xmlns:p14="http://schemas.microsoft.com/office/powerpoint/2010/main" val="3877465222"/>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31429" y="1050055"/>
            <a:ext cx="6438311" cy="3803212"/>
          </a:xfrm>
        </p:spPr>
        <p:txBody>
          <a:bodyPr>
            <a:noAutofit/>
          </a:bodyPr>
          <a:lstStyle/>
          <a:p>
            <a:pPr>
              <a:lnSpc>
                <a:spcPct val="100000"/>
              </a:lnSpc>
              <a:spcBef>
                <a:spcPts val="0"/>
              </a:spcBef>
              <a:spcAft>
                <a:spcPts val="0"/>
              </a:spcAft>
              <a:buFont typeface="Wingdings" panose="05000000000000000000" pitchFamily="2" charset="2"/>
              <a:buChar char="§"/>
            </a:pPr>
            <a:r>
              <a:rPr lang="es-AR" sz="2400" dirty="0" smtClean="0">
                <a:solidFill>
                  <a:schemeClr val="tx1"/>
                </a:solidFill>
              </a:rPr>
              <a:t> Estándares de Calidad</a:t>
            </a:r>
          </a:p>
          <a:p>
            <a:pPr>
              <a:lnSpc>
                <a:spcPct val="100000"/>
              </a:lnSpc>
              <a:spcBef>
                <a:spcPts val="0"/>
              </a:spcBef>
              <a:spcAft>
                <a:spcPts val="0"/>
              </a:spcAft>
              <a:buFont typeface="Wingdings" panose="05000000000000000000" pitchFamily="2" charset="2"/>
              <a:buChar char="§"/>
            </a:pPr>
            <a:r>
              <a:rPr lang="es-AR" sz="2400" dirty="0">
                <a:solidFill>
                  <a:schemeClr val="tx1"/>
                </a:solidFill>
              </a:rPr>
              <a:t> </a:t>
            </a:r>
            <a:r>
              <a:rPr lang="es-AR" sz="2400" dirty="0" smtClean="0">
                <a:solidFill>
                  <a:schemeClr val="tx1"/>
                </a:solidFill>
              </a:rPr>
              <a:t>Qué es ISO?</a:t>
            </a:r>
          </a:p>
          <a:p>
            <a:pPr lvl="1">
              <a:lnSpc>
                <a:spcPct val="100000"/>
              </a:lnSpc>
              <a:spcBef>
                <a:spcPts val="0"/>
              </a:spcBef>
              <a:spcAft>
                <a:spcPts val="0"/>
              </a:spcAft>
              <a:buFont typeface="Wingdings" panose="05000000000000000000" pitchFamily="2" charset="2"/>
              <a:buChar char="§"/>
            </a:pPr>
            <a:r>
              <a:rPr lang="es-AR" sz="2400" dirty="0" smtClean="0">
                <a:solidFill>
                  <a:schemeClr val="tx1"/>
                </a:solidFill>
              </a:rPr>
              <a:t> </a:t>
            </a:r>
            <a:r>
              <a:rPr lang="es-AR" sz="2200" dirty="0" smtClean="0">
                <a:solidFill>
                  <a:schemeClr val="tx1"/>
                </a:solidFill>
              </a:rPr>
              <a:t>Organismos Internacionales de Certificación</a:t>
            </a:r>
          </a:p>
          <a:p>
            <a:pPr lvl="1">
              <a:lnSpc>
                <a:spcPct val="100000"/>
              </a:lnSpc>
              <a:spcBef>
                <a:spcPts val="0"/>
              </a:spcBef>
              <a:spcAft>
                <a:spcPts val="0"/>
              </a:spcAft>
              <a:buFont typeface="Wingdings" panose="05000000000000000000" pitchFamily="2" charset="2"/>
              <a:buChar char="§"/>
            </a:pPr>
            <a:r>
              <a:rPr lang="es-AR" sz="2200" dirty="0" smtClean="0">
                <a:solidFill>
                  <a:schemeClr val="tx1"/>
                </a:solidFill>
              </a:rPr>
              <a:t> A qué se llama Norma?</a:t>
            </a:r>
          </a:p>
          <a:p>
            <a:pPr lvl="1">
              <a:lnSpc>
                <a:spcPct val="100000"/>
              </a:lnSpc>
              <a:spcBef>
                <a:spcPts val="0"/>
              </a:spcBef>
              <a:spcAft>
                <a:spcPts val="0"/>
              </a:spcAft>
              <a:buFont typeface="Wingdings" panose="05000000000000000000" pitchFamily="2" charset="2"/>
              <a:buChar char="§"/>
            </a:pPr>
            <a:r>
              <a:rPr lang="es-AR" sz="2200" dirty="0">
                <a:solidFill>
                  <a:schemeClr val="tx1"/>
                </a:solidFill>
              </a:rPr>
              <a:t> </a:t>
            </a:r>
            <a:r>
              <a:rPr lang="es-AR" sz="2200" dirty="0" smtClean="0">
                <a:solidFill>
                  <a:schemeClr val="tx1"/>
                </a:solidFill>
              </a:rPr>
              <a:t>Familia de Normas ISO</a:t>
            </a:r>
          </a:p>
          <a:p>
            <a:pPr lvl="1">
              <a:lnSpc>
                <a:spcPct val="100000"/>
              </a:lnSpc>
              <a:spcBef>
                <a:spcPts val="0"/>
              </a:spcBef>
              <a:spcAft>
                <a:spcPts val="0"/>
              </a:spcAft>
              <a:buFont typeface="Wingdings" panose="05000000000000000000" pitchFamily="2" charset="2"/>
              <a:buChar char="§"/>
            </a:pPr>
            <a:r>
              <a:rPr lang="es-AR" sz="2200" dirty="0">
                <a:solidFill>
                  <a:schemeClr val="tx1"/>
                </a:solidFill>
              </a:rPr>
              <a:t> </a:t>
            </a:r>
            <a:r>
              <a:rPr lang="es-AR" sz="2200" dirty="0" smtClean="0">
                <a:solidFill>
                  <a:schemeClr val="tx1"/>
                </a:solidFill>
              </a:rPr>
              <a:t>Qué es un Sistema de Gestión de Calidad?</a:t>
            </a:r>
          </a:p>
          <a:p>
            <a:pPr lvl="1">
              <a:lnSpc>
                <a:spcPct val="100000"/>
              </a:lnSpc>
              <a:spcBef>
                <a:spcPts val="0"/>
              </a:spcBef>
              <a:spcAft>
                <a:spcPts val="0"/>
              </a:spcAft>
              <a:buFont typeface="Wingdings" panose="05000000000000000000" pitchFamily="2" charset="2"/>
              <a:buChar char="§"/>
            </a:pPr>
            <a:r>
              <a:rPr lang="es-AR" sz="2200" dirty="0">
                <a:solidFill>
                  <a:schemeClr val="tx1"/>
                </a:solidFill>
              </a:rPr>
              <a:t> </a:t>
            </a:r>
            <a:r>
              <a:rPr lang="es-AR" sz="2200" dirty="0" smtClean="0">
                <a:solidFill>
                  <a:schemeClr val="tx1"/>
                </a:solidFill>
              </a:rPr>
              <a:t>Para que sirve un Sistema de Gestión de Calidad?</a:t>
            </a:r>
          </a:p>
          <a:p>
            <a:pPr lvl="1">
              <a:lnSpc>
                <a:spcPct val="100000"/>
              </a:lnSpc>
              <a:spcBef>
                <a:spcPts val="0"/>
              </a:spcBef>
              <a:spcAft>
                <a:spcPts val="0"/>
              </a:spcAft>
              <a:buFont typeface="Wingdings" panose="05000000000000000000" pitchFamily="2" charset="2"/>
              <a:buChar char="§"/>
            </a:pPr>
            <a:r>
              <a:rPr lang="es-AR" sz="2200" dirty="0">
                <a:solidFill>
                  <a:schemeClr val="tx1"/>
                </a:solidFill>
              </a:rPr>
              <a:t> </a:t>
            </a:r>
            <a:r>
              <a:rPr lang="es-AR" sz="2200" dirty="0" smtClean="0">
                <a:solidFill>
                  <a:schemeClr val="tx1"/>
                </a:solidFill>
              </a:rPr>
              <a:t>Etapas para desarrollar un Sistema de Gestión de Calidad</a:t>
            </a:r>
          </a:p>
          <a:p>
            <a:pPr lvl="1">
              <a:lnSpc>
                <a:spcPct val="100000"/>
              </a:lnSpc>
              <a:spcBef>
                <a:spcPts val="0"/>
              </a:spcBef>
              <a:spcAft>
                <a:spcPts val="0"/>
              </a:spcAft>
              <a:buFont typeface="Wingdings" panose="05000000000000000000" pitchFamily="2" charset="2"/>
              <a:buChar char="§"/>
            </a:pPr>
            <a:r>
              <a:rPr lang="es-AR" sz="2200" dirty="0">
                <a:solidFill>
                  <a:schemeClr val="tx1"/>
                </a:solidFill>
              </a:rPr>
              <a:t> </a:t>
            </a:r>
            <a:r>
              <a:rPr lang="es-AR" sz="2200" dirty="0" smtClean="0">
                <a:solidFill>
                  <a:schemeClr val="tx1"/>
                </a:solidFill>
              </a:rPr>
              <a:t>Cimientos de un Sistema de Gestión de Calidad</a:t>
            </a:r>
          </a:p>
          <a:p>
            <a:pPr lvl="1">
              <a:lnSpc>
                <a:spcPct val="100000"/>
              </a:lnSpc>
              <a:spcBef>
                <a:spcPts val="0"/>
              </a:spcBef>
              <a:spcAft>
                <a:spcPts val="0"/>
              </a:spcAft>
              <a:buFont typeface="Wingdings" panose="05000000000000000000" pitchFamily="2" charset="2"/>
              <a:buChar char="§"/>
            </a:pPr>
            <a:r>
              <a:rPr lang="es-AR" sz="2200" dirty="0">
                <a:solidFill>
                  <a:schemeClr val="tx1"/>
                </a:solidFill>
              </a:rPr>
              <a:t> </a:t>
            </a:r>
            <a:r>
              <a:rPr lang="es-AR" sz="2200" dirty="0" smtClean="0">
                <a:solidFill>
                  <a:schemeClr val="tx1"/>
                </a:solidFill>
              </a:rPr>
              <a:t>Enfoque basado en procesos</a:t>
            </a:r>
          </a:p>
          <a:p>
            <a:pPr lvl="1">
              <a:lnSpc>
                <a:spcPct val="100000"/>
              </a:lnSpc>
              <a:spcBef>
                <a:spcPts val="0"/>
              </a:spcBef>
              <a:spcAft>
                <a:spcPts val="0"/>
              </a:spcAft>
              <a:buFont typeface="Wingdings" panose="05000000000000000000" pitchFamily="2" charset="2"/>
              <a:buChar char="§"/>
            </a:pPr>
            <a:r>
              <a:rPr lang="es-AR" sz="2200" dirty="0">
                <a:solidFill>
                  <a:schemeClr val="tx1"/>
                </a:solidFill>
              </a:rPr>
              <a:t> </a:t>
            </a:r>
            <a:r>
              <a:rPr lang="es-AR" sz="2200" dirty="0" smtClean="0">
                <a:solidFill>
                  <a:schemeClr val="tx1"/>
                </a:solidFill>
              </a:rPr>
              <a:t>Mejora Continua</a:t>
            </a:r>
          </a:p>
          <a:p>
            <a:pPr lvl="1">
              <a:lnSpc>
                <a:spcPct val="100000"/>
              </a:lnSpc>
              <a:spcBef>
                <a:spcPts val="0"/>
              </a:spcBef>
              <a:spcAft>
                <a:spcPts val="0"/>
              </a:spcAft>
              <a:buFont typeface="Wingdings" panose="05000000000000000000" pitchFamily="2" charset="2"/>
              <a:buChar char="§"/>
            </a:pPr>
            <a:r>
              <a:rPr lang="es-AR" sz="2200" dirty="0">
                <a:solidFill>
                  <a:schemeClr val="tx1"/>
                </a:solidFill>
              </a:rPr>
              <a:t> </a:t>
            </a:r>
            <a:r>
              <a:rPr lang="es-AR" sz="2200" dirty="0" smtClean="0">
                <a:solidFill>
                  <a:schemeClr val="tx1"/>
                </a:solidFill>
              </a:rPr>
              <a:t>Principios de la Calidad</a:t>
            </a:r>
          </a:p>
          <a:p>
            <a:pPr lvl="1">
              <a:lnSpc>
                <a:spcPct val="100000"/>
              </a:lnSpc>
              <a:spcBef>
                <a:spcPts val="0"/>
              </a:spcBef>
              <a:spcAft>
                <a:spcPts val="0"/>
              </a:spcAft>
              <a:buFont typeface="Wingdings" panose="05000000000000000000" pitchFamily="2" charset="2"/>
              <a:buChar char="§"/>
            </a:pPr>
            <a:r>
              <a:rPr lang="es-AR" sz="2200" dirty="0">
                <a:solidFill>
                  <a:schemeClr val="tx1"/>
                </a:solidFill>
              </a:rPr>
              <a:t> </a:t>
            </a:r>
            <a:r>
              <a:rPr lang="es-AR" sz="2200" dirty="0" smtClean="0">
                <a:solidFill>
                  <a:schemeClr val="tx1"/>
                </a:solidFill>
              </a:rPr>
              <a:t>Familia de normas ISO 9001</a:t>
            </a:r>
          </a:p>
          <a:p>
            <a:pPr marL="0" indent="0">
              <a:lnSpc>
                <a:spcPct val="100000"/>
              </a:lnSpc>
              <a:spcBef>
                <a:spcPts val="0"/>
              </a:spcBef>
              <a:spcAft>
                <a:spcPts val="0"/>
              </a:spcAft>
              <a:buNone/>
            </a:pPr>
            <a:endParaRPr lang="es-AR" sz="2200" dirty="0">
              <a:solidFill>
                <a:schemeClr val="tx1"/>
              </a:solidFil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057" y="4303332"/>
            <a:ext cx="1900783" cy="2032174"/>
          </a:xfrm>
          <a:prstGeom prst="rect">
            <a:avLst/>
          </a:prstGeom>
        </p:spPr>
      </p:pic>
      <p:sp>
        <p:nvSpPr>
          <p:cNvPr id="5" name="Content Placeholder 7"/>
          <p:cNvSpPr txBox="1">
            <a:spLocks/>
          </p:cNvSpPr>
          <p:nvPr/>
        </p:nvSpPr>
        <p:spPr>
          <a:xfrm>
            <a:off x="6526307" y="1050055"/>
            <a:ext cx="5487783" cy="380321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buFont typeface="Wingdings" panose="05000000000000000000" pitchFamily="2" charset="2"/>
              <a:buChar char="§"/>
            </a:pPr>
            <a:r>
              <a:rPr lang="es-AR" sz="2400" dirty="0" smtClean="0">
                <a:solidFill>
                  <a:schemeClr val="tx1"/>
                </a:solidFill>
              </a:rPr>
              <a:t> ISO 9001</a:t>
            </a:r>
          </a:p>
          <a:p>
            <a:pPr lvl="1">
              <a:lnSpc>
                <a:spcPct val="100000"/>
              </a:lnSpc>
              <a:spcBef>
                <a:spcPts val="0"/>
              </a:spcBef>
              <a:spcAft>
                <a:spcPts val="0"/>
              </a:spcAft>
              <a:buFont typeface="Wingdings" panose="05000000000000000000" pitchFamily="2" charset="2"/>
              <a:buChar char="§"/>
            </a:pPr>
            <a:r>
              <a:rPr lang="es-AR" sz="2200" dirty="0" smtClean="0">
                <a:solidFill>
                  <a:schemeClr val="tx1"/>
                </a:solidFill>
              </a:rPr>
              <a:t>Qué es ISO 9001?</a:t>
            </a:r>
          </a:p>
          <a:p>
            <a:pPr lvl="1">
              <a:lnSpc>
                <a:spcPct val="100000"/>
              </a:lnSpc>
              <a:spcBef>
                <a:spcPts val="0"/>
              </a:spcBef>
              <a:spcAft>
                <a:spcPts val="0"/>
              </a:spcAft>
              <a:buFont typeface="Wingdings" panose="05000000000000000000" pitchFamily="2" charset="2"/>
              <a:buChar char="§"/>
            </a:pPr>
            <a:r>
              <a:rPr lang="es-AR" sz="2200" dirty="0" smtClean="0">
                <a:solidFill>
                  <a:schemeClr val="tx1"/>
                </a:solidFill>
              </a:rPr>
              <a:t>Evolución de la Norma?</a:t>
            </a:r>
          </a:p>
          <a:p>
            <a:pPr lvl="1">
              <a:lnSpc>
                <a:spcPct val="100000"/>
              </a:lnSpc>
              <a:spcBef>
                <a:spcPts val="0"/>
              </a:spcBef>
              <a:spcAft>
                <a:spcPts val="0"/>
              </a:spcAft>
              <a:buFont typeface="Wingdings" panose="05000000000000000000" pitchFamily="2" charset="2"/>
              <a:buChar char="§"/>
            </a:pPr>
            <a:r>
              <a:rPr lang="es-AR" sz="2200" dirty="0" smtClean="0">
                <a:solidFill>
                  <a:schemeClr val="tx1"/>
                </a:solidFill>
              </a:rPr>
              <a:t>Objetivos de la Norma?</a:t>
            </a:r>
          </a:p>
          <a:p>
            <a:pPr lvl="1">
              <a:lnSpc>
                <a:spcPct val="100000"/>
              </a:lnSpc>
              <a:spcBef>
                <a:spcPts val="0"/>
              </a:spcBef>
              <a:spcAft>
                <a:spcPts val="0"/>
              </a:spcAft>
              <a:buFont typeface="Wingdings" panose="05000000000000000000" pitchFamily="2" charset="2"/>
              <a:buChar char="§"/>
            </a:pPr>
            <a:r>
              <a:rPr lang="es-AR" sz="2200" dirty="0" smtClean="0">
                <a:solidFill>
                  <a:schemeClr val="tx1"/>
                </a:solidFill>
              </a:rPr>
              <a:t>Enfoque de la Norma</a:t>
            </a:r>
          </a:p>
          <a:p>
            <a:pPr lvl="1">
              <a:lnSpc>
                <a:spcPct val="100000"/>
              </a:lnSpc>
              <a:spcBef>
                <a:spcPts val="0"/>
              </a:spcBef>
              <a:spcAft>
                <a:spcPts val="0"/>
              </a:spcAft>
              <a:buFont typeface="Wingdings" panose="05000000000000000000" pitchFamily="2" charset="2"/>
              <a:buChar char="§"/>
            </a:pPr>
            <a:r>
              <a:rPr lang="es-AR" sz="2200" dirty="0" smtClean="0">
                <a:solidFill>
                  <a:schemeClr val="tx1"/>
                </a:solidFill>
              </a:rPr>
              <a:t>Estructura de la Norma</a:t>
            </a:r>
          </a:p>
          <a:p>
            <a:pPr lvl="1">
              <a:lnSpc>
                <a:spcPct val="100000"/>
              </a:lnSpc>
              <a:spcBef>
                <a:spcPts val="0"/>
              </a:spcBef>
              <a:spcAft>
                <a:spcPts val="0"/>
              </a:spcAft>
              <a:buFont typeface="Wingdings" panose="05000000000000000000" pitchFamily="2" charset="2"/>
              <a:buChar char="§"/>
            </a:pPr>
            <a:r>
              <a:rPr lang="es-AR" sz="2200" dirty="0" smtClean="0">
                <a:solidFill>
                  <a:schemeClr val="tx1"/>
                </a:solidFill>
              </a:rPr>
              <a:t>ISO 9001:2008</a:t>
            </a:r>
          </a:p>
          <a:p>
            <a:pPr lvl="1">
              <a:lnSpc>
                <a:spcPct val="100000"/>
              </a:lnSpc>
              <a:spcBef>
                <a:spcPts val="0"/>
              </a:spcBef>
              <a:spcAft>
                <a:spcPts val="0"/>
              </a:spcAft>
              <a:buFont typeface="Wingdings" panose="05000000000000000000" pitchFamily="2" charset="2"/>
              <a:buChar char="§"/>
            </a:pPr>
            <a:r>
              <a:rPr lang="es-AR" sz="2200" dirty="0" smtClean="0">
                <a:solidFill>
                  <a:schemeClr val="tx1"/>
                </a:solidFill>
              </a:rPr>
              <a:t>ISO 9001:2015</a:t>
            </a:r>
          </a:p>
          <a:p>
            <a:pPr lvl="2">
              <a:lnSpc>
                <a:spcPct val="100000"/>
              </a:lnSpc>
              <a:spcBef>
                <a:spcPts val="0"/>
              </a:spcBef>
              <a:spcAft>
                <a:spcPts val="0"/>
              </a:spcAft>
              <a:buFont typeface="Wingdings" panose="05000000000000000000" pitchFamily="2" charset="2"/>
              <a:buChar char="§"/>
            </a:pPr>
            <a:r>
              <a:rPr lang="es-AR" sz="1800" dirty="0" smtClean="0">
                <a:solidFill>
                  <a:schemeClr val="tx1"/>
                </a:solidFill>
              </a:rPr>
              <a:t>Anexo SL</a:t>
            </a:r>
          </a:p>
          <a:p>
            <a:pPr lvl="2">
              <a:lnSpc>
                <a:spcPct val="100000"/>
              </a:lnSpc>
              <a:spcBef>
                <a:spcPts val="0"/>
              </a:spcBef>
              <a:spcAft>
                <a:spcPts val="0"/>
              </a:spcAft>
              <a:buFont typeface="Wingdings" panose="05000000000000000000" pitchFamily="2" charset="2"/>
              <a:buChar char="§"/>
            </a:pPr>
            <a:r>
              <a:rPr lang="es-AR" sz="1800" dirty="0" smtClean="0">
                <a:solidFill>
                  <a:schemeClr val="tx1"/>
                </a:solidFill>
              </a:rPr>
              <a:t>Vocabulario</a:t>
            </a:r>
          </a:p>
          <a:p>
            <a:pPr lvl="2">
              <a:lnSpc>
                <a:spcPct val="100000"/>
              </a:lnSpc>
              <a:spcBef>
                <a:spcPts val="0"/>
              </a:spcBef>
              <a:spcAft>
                <a:spcPts val="0"/>
              </a:spcAft>
              <a:buFont typeface="Wingdings" panose="05000000000000000000" pitchFamily="2" charset="2"/>
              <a:buChar char="§"/>
            </a:pPr>
            <a:r>
              <a:rPr lang="es-AR" sz="1800" dirty="0" smtClean="0">
                <a:solidFill>
                  <a:schemeClr val="tx1"/>
                </a:solidFill>
              </a:rPr>
              <a:t>Sistemas de Gestión de Calidad según versiones 2008 y 2015</a:t>
            </a:r>
          </a:p>
          <a:p>
            <a:pPr lvl="2">
              <a:lnSpc>
                <a:spcPct val="100000"/>
              </a:lnSpc>
              <a:spcBef>
                <a:spcPts val="0"/>
              </a:spcBef>
              <a:spcAft>
                <a:spcPts val="0"/>
              </a:spcAft>
              <a:buFont typeface="Wingdings" panose="05000000000000000000" pitchFamily="2" charset="2"/>
              <a:buChar char="§"/>
            </a:pPr>
            <a:r>
              <a:rPr lang="es-AR" sz="1800" dirty="0" smtClean="0">
                <a:solidFill>
                  <a:schemeClr val="tx1"/>
                </a:solidFill>
              </a:rPr>
              <a:t>Cláusulas según Anexo SL</a:t>
            </a:r>
          </a:p>
          <a:p>
            <a:pPr lvl="2">
              <a:lnSpc>
                <a:spcPct val="100000"/>
              </a:lnSpc>
              <a:spcBef>
                <a:spcPts val="0"/>
              </a:spcBef>
              <a:spcAft>
                <a:spcPts val="0"/>
              </a:spcAft>
              <a:buFont typeface="Wingdings" panose="05000000000000000000" pitchFamily="2" charset="2"/>
              <a:buChar char="§"/>
            </a:pPr>
            <a:r>
              <a:rPr lang="es-AR" sz="1800" dirty="0" smtClean="0">
                <a:solidFill>
                  <a:schemeClr val="tx1"/>
                </a:solidFill>
              </a:rPr>
              <a:t>Principales Cambios</a:t>
            </a:r>
          </a:p>
          <a:p>
            <a:pPr lvl="2">
              <a:lnSpc>
                <a:spcPct val="100000"/>
              </a:lnSpc>
              <a:spcBef>
                <a:spcPts val="0"/>
              </a:spcBef>
              <a:spcAft>
                <a:spcPts val="0"/>
              </a:spcAft>
              <a:buFont typeface="Wingdings" panose="05000000000000000000" pitchFamily="2" charset="2"/>
              <a:buChar char="§"/>
            </a:pPr>
            <a:r>
              <a:rPr lang="es-AR" sz="1800" dirty="0" smtClean="0">
                <a:solidFill>
                  <a:schemeClr val="tx1"/>
                </a:solidFill>
              </a:rPr>
              <a:t>Proceso de Transición entre versión 2008 y 2015</a:t>
            </a:r>
          </a:p>
          <a:p>
            <a:pPr lvl="2">
              <a:lnSpc>
                <a:spcPct val="100000"/>
              </a:lnSpc>
              <a:spcBef>
                <a:spcPts val="0"/>
              </a:spcBef>
              <a:spcAft>
                <a:spcPts val="0"/>
              </a:spcAft>
              <a:buFont typeface="Wingdings" panose="05000000000000000000" pitchFamily="2" charset="2"/>
              <a:buChar char="§"/>
            </a:pPr>
            <a:r>
              <a:rPr lang="es-AR" sz="1800" dirty="0" smtClean="0">
                <a:solidFill>
                  <a:schemeClr val="tx1"/>
                </a:solidFill>
              </a:rPr>
              <a:t>Recomendaciones para la transición</a:t>
            </a:r>
          </a:p>
          <a:p>
            <a:pPr marL="0" indent="0">
              <a:lnSpc>
                <a:spcPct val="100000"/>
              </a:lnSpc>
              <a:spcBef>
                <a:spcPts val="0"/>
              </a:spcBef>
              <a:spcAft>
                <a:spcPts val="0"/>
              </a:spcAft>
              <a:buFont typeface="Calibri" panose="020F0502020204030204" pitchFamily="34" charset="0"/>
              <a:buNone/>
            </a:pPr>
            <a:endParaRPr lang="es-AR" sz="1800" dirty="0">
              <a:solidFill>
                <a:schemeClr val="tx1"/>
              </a:solidFill>
            </a:endParaRPr>
          </a:p>
        </p:txBody>
      </p:sp>
      <p:sp>
        <p:nvSpPr>
          <p:cNvPr id="7" name="Title 6"/>
          <p:cNvSpPr>
            <a:spLocks noGrp="1"/>
          </p:cNvSpPr>
          <p:nvPr>
            <p:ph type="title"/>
          </p:nvPr>
        </p:nvSpPr>
        <p:spPr>
          <a:xfrm>
            <a:off x="482441" y="78830"/>
            <a:ext cx="10058400" cy="738155"/>
          </a:xfrm>
        </p:spPr>
        <p:txBody>
          <a:bodyPr/>
          <a:lstStyle/>
          <a:p>
            <a:r>
              <a:rPr lang="es-AR" dirty="0"/>
              <a:t>Agenda </a:t>
            </a:r>
          </a:p>
        </p:txBody>
      </p:sp>
      <p:sp>
        <p:nvSpPr>
          <p:cNvPr id="6" name="Content Placeholder 7"/>
          <p:cNvSpPr txBox="1">
            <a:spLocks/>
          </p:cNvSpPr>
          <p:nvPr/>
        </p:nvSpPr>
        <p:spPr>
          <a:xfrm>
            <a:off x="6669738" y="5899964"/>
            <a:ext cx="5487783" cy="59048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buFont typeface="Wingdings" panose="05000000000000000000" pitchFamily="2" charset="2"/>
              <a:buChar char="§"/>
            </a:pPr>
            <a:r>
              <a:rPr lang="es-AR" sz="2400" dirty="0">
                <a:solidFill>
                  <a:schemeClr val="tx1"/>
                </a:solidFill>
              </a:rPr>
              <a:t> </a:t>
            </a:r>
            <a:r>
              <a:rPr lang="es-AR" sz="2400" dirty="0" smtClean="0">
                <a:solidFill>
                  <a:schemeClr val="tx1"/>
                </a:solidFill>
              </a:rPr>
              <a:t>Anexo ISO 9001:2008 - Requisitos</a:t>
            </a:r>
          </a:p>
        </p:txBody>
      </p:sp>
    </p:spTree>
    <p:extLst>
      <p:ext uri="{BB962C8B-B14F-4D97-AF65-F5344CB8AC3E}">
        <p14:creationId xmlns:p14="http://schemas.microsoft.com/office/powerpoint/2010/main" val="2480248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21155" y="1203792"/>
            <a:ext cx="9010650" cy="5095875"/>
          </a:xfrm>
          <a:prstGeom prst="rect">
            <a:avLst/>
          </a:prstGeom>
        </p:spPr>
      </p:pic>
      <p:sp>
        <p:nvSpPr>
          <p:cNvPr id="5" name="Título 2"/>
          <p:cNvSpPr>
            <a:spLocks noGrp="1"/>
          </p:cNvSpPr>
          <p:nvPr>
            <p:ph type="title"/>
          </p:nvPr>
        </p:nvSpPr>
        <p:spPr>
          <a:xfrm>
            <a:off x="498070" y="30165"/>
            <a:ext cx="10058400" cy="780197"/>
          </a:xfrm>
        </p:spPr>
        <p:txBody>
          <a:bodyPr/>
          <a:lstStyle/>
          <a:p>
            <a:r>
              <a:rPr lang="es-AR" dirty="0" smtClean="0"/>
              <a:t>Evolución de la norma ISO 9001</a:t>
            </a:r>
            <a:endParaRPr lang="es-AR" dirty="0"/>
          </a:p>
        </p:txBody>
      </p:sp>
    </p:spTree>
    <p:extLst>
      <p:ext uri="{BB962C8B-B14F-4D97-AF65-F5344CB8AC3E}">
        <p14:creationId xmlns:p14="http://schemas.microsoft.com/office/powerpoint/2010/main" val="63052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61880" y="1663092"/>
            <a:ext cx="10917357" cy="1631216"/>
          </a:xfrm>
          <a:prstGeom prst="rect">
            <a:avLst/>
          </a:prstGeom>
        </p:spPr>
        <p:txBody>
          <a:bodyPr vert="horz" lIns="0" tIns="45720" rIns="0" bIns="45720" rtlCol="0">
            <a:noAutofit/>
          </a:bodyPr>
          <a:lstStyle>
            <a:lvl1pPr marL="444500" indent="-444500" hangingPunct="0">
              <a:lnSpc>
                <a:spcPct val="100000"/>
              </a:lnSpc>
              <a:spcBef>
                <a:spcPts val="1200"/>
              </a:spcBef>
              <a:spcAft>
                <a:spcPts val="1200"/>
              </a:spcAft>
              <a:buClr>
                <a:schemeClr val="accent1"/>
              </a:buClr>
              <a:buSzPct val="45000"/>
              <a:buFont typeface="StarSymbol" charset="0"/>
              <a:buChar char="●"/>
              <a:tabLst>
                <a:tab pos="538163" algn="l"/>
              </a:tabLst>
              <a:defRPr sz="2000">
                <a:solidFill>
                  <a:schemeClr val="tx1">
                    <a:lumMod val="75000"/>
                    <a:lumOff val="25000"/>
                  </a:schemeClr>
                </a:solidFill>
                <a:latin typeface="Tahoma" pitchFamily="34" charset="0"/>
                <a:cs typeface="Tahoma" pitchFamily="34" charset="0"/>
              </a:defRPr>
            </a:lvl1pPr>
            <a:lvl2pPr marL="384048" indent="-18288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444500" lvl="2" indent="-444500" hangingPunct="0">
              <a:lnSpc>
                <a:spcPct val="100000"/>
              </a:lnSpc>
              <a:spcBef>
                <a:spcPts val="1200"/>
              </a:spcBef>
              <a:spcAft>
                <a:spcPts val="1200"/>
              </a:spcAft>
              <a:buClr>
                <a:schemeClr val="accent1"/>
              </a:buClr>
              <a:buSzPct val="45000"/>
              <a:buFont typeface="StarSymbol" charset="0"/>
              <a:buChar char="●"/>
              <a:tabLst>
                <a:tab pos="538163" algn="l"/>
              </a:tabLst>
              <a:defRPr sz="2000">
                <a:solidFill>
                  <a:schemeClr val="tx1">
                    <a:lumMod val="75000"/>
                    <a:lumOff val="25000"/>
                  </a:schemeClr>
                </a:solidFill>
                <a:latin typeface="Tahoma" pitchFamily="34" charset="0"/>
                <a:cs typeface="Tahoma" pitchFamily="34" charset="0"/>
              </a:defRPr>
            </a:lvl3pPr>
            <a:lvl4pPr marL="901700" lvl="3" indent="-457200" hangingPunct="0">
              <a:lnSpc>
                <a:spcPct val="100000"/>
              </a:lnSpc>
              <a:spcBef>
                <a:spcPts val="600"/>
              </a:spcBef>
              <a:spcAft>
                <a:spcPts val="1200"/>
              </a:spcAft>
              <a:buClr>
                <a:schemeClr val="accent1"/>
              </a:buClr>
              <a:buSzPct val="45000"/>
              <a:buFont typeface="Wingdings" panose="05000000000000000000" pitchFamily="2" charset="2"/>
              <a:buChar char="Ø"/>
              <a:tabLst>
                <a:tab pos="538163" algn="l"/>
              </a:tabLst>
              <a:defRPr sz="2000">
                <a:solidFill>
                  <a:schemeClr val="accent1">
                    <a:lumMod val="75000"/>
                  </a:schemeClr>
                </a:solidFill>
                <a:latin typeface="Tahoma" pitchFamily="34" charset="0"/>
                <a:cs typeface="Tahoma" pitchFamily="34" charset="0"/>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s-AR" sz="2400" dirty="0" smtClean="0"/>
              <a:t>Proporcionar </a:t>
            </a:r>
            <a:r>
              <a:rPr lang="es-AR" sz="2400" dirty="0"/>
              <a:t>confianza en la capacidad de la organización para proveer consistentemente productos y servicios a los </a:t>
            </a:r>
            <a:r>
              <a:rPr lang="es-AR" sz="2400" dirty="0" smtClean="0"/>
              <a:t>clientes</a:t>
            </a:r>
          </a:p>
          <a:p>
            <a:r>
              <a:rPr lang="es-AR" sz="2400" dirty="0" smtClean="0"/>
              <a:t>Mejorar </a:t>
            </a:r>
            <a:r>
              <a:rPr lang="es-AR" sz="2400" dirty="0"/>
              <a:t>la satisfacción del </a:t>
            </a:r>
            <a:r>
              <a:rPr lang="es-AR" sz="2400" dirty="0" smtClean="0"/>
              <a:t>cliente</a:t>
            </a:r>
          </a:p>
          <a:p>
            <a:r>
              <a:rPr lang="es-AR" sz="2400" dirty="0" smtClean="0"/>
              <a:t>Promover </a:t>
            </a:r>
            <a:r>
              <a:rPr lang="es-AR" sz="2400" dirty="0"/>
              <a:t>la mejora continua de los procesos de la organización</a:t>
            </a:r>
          </a:p>
          <a:p>
            <a:endParaRPr lang="es-AR" sz="2400" dirty="0"/>
          </a:p>
        </p:txBody>
      </p:sp>
      <p:sp>
        <p:nvSpPr>
          <p:cNvPr id="4" name="Título 2"/>
          <p:cNvSpPr>
            <a:spLocks noGrp="1"/>
          </p:cNvSpPr>
          <p:nvPr>
            <p:ph type="title"/>
          </p:nvPr>
        </p:nvSpPr>
        <p:spPr>
          <a:xfrm>
            <a:off x="498070" y="30165"/>
            <a:ext cx="10058400" cy="780197"/>
          </a:xfrm>
        </p:spPr>
        <p:txBody>
          <a:bodyPr/>
          <a:lstStyle/>
          <a:p>
            <a:r>
              <a:rPr lang="es-AR" dirty="0" smtClean="0"/>
              <a:t>Objetivos de la norma ISO 9001</a:t>
            </a:r>
            <a:endParaRPr lang="es-AR" dirty="0"/>
          </a:p>
        </p:txBody>
      </p:sp>
    </p:spTree>
    <p:extLst>
      <p:ext uri="{BB962C8B-B14F-4D97-AF65-F5344CB8AC3E}">
        <p14:creationId xmlns:p14="http://schemas.microsoft.com/office/powerpoint/2010/main" val="4070651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Slide Number Placeholder 5"/>
          <p:cNvSpPr txBox="1">
            <a:spLocks/>
          </p:cNvSpPr>
          <p:nvPr/>
        </p:nvSpPr>
        <p:spPr bwMode="auto">
          <a:xfrm>
            <a:off x="8453438" y="65436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r">
              <a:spcBef>
                <a:spcPct val="50000"/>
              </a:spcBef>
            </a:pPr>
            <a:fld id="{88527548-6FB6-4AE4-B061-B1D789BC2F46}" type="slidenum">
              <a:rPr lang="es-ES" altLang="es-AR" sz="1400"/>
              <a:pPr algn="r">
                <a:spcBef>
                  <a:spcPct val="50000"/>
                </a:spcBef>
              </a:pPr>
              <a:t>22</a:t>
            </a:fld>
            <a:endParaRPr lang="es-ES" altLang="es-AR" sz="1400"/>
          </a:p>
        </p:txBody>
      </p:sp>
      <p:sp>
        <p:nvSpPr>
          <p:cNvPr id="2" name="Título 1"/>
          <p:cNvSpPr>
            <a:spLocks noGrp="1"/>
          </p:cNvSpPr>
          <p:nvPr>
            <p:ph type="title"/>
          </p:nvPr>
        </p:nvSpPr>
        <p:spPr>
          <a:xfrm>
            <a:off x="302559" y="640080"/>
            <a:ext cx="3509682" cy="2286000"/>
          </a:xfrm>
        </p:spPr>
        <p:txBody>
          <a:bodyPr/>
          <a:lstStyle/>
          <a:p>
            <a:pPr algn="ctr"/>
            <a:r>
              <a:rPr lang="es-AR" dirty="0" smtClean="0"/>
              <a:t>Enfoque de la Norma ISO 9001</a:t>
            </a:r>
            <a:endParaRPr lang="es-AR" dirty="0"/>
          </a:p>
        </p:txBody>
      </p:sp>
      <p:pic>
        <p:nvPicPr>
          <p:cNvPr id="7" name="Marcador de contenid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88610" y="2169160"/>
            <a:ext cx="4572694" cy="30429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68566010"/>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AR" dirty="0" smtClean="0"/>
              <a:t> Sistemas de Gestión de Calidad ISO 9001</a:t>
            </a:r>
            <a:endParaRPr lang="es-AR" dirty="0"/>
          </a:p>
        </p:txBody>
      </p:sp>
      <p:sp>
        <p:nvSpPr>
          <p:cNvPr id="4" name="Rectángulo redondeado 3"/>
          <p:cNvSpPr/>
          <p:nvPr/>
        </p:nvSpPr>
        <p:spPr>
          <a:xfrm>
            <a:off x="1203630" y="3171024"/>
            <a:ext cx="2287781" cy="79265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Rectángulo redondeado 5"/>
          <p:cNvSpPr/>
          <p:nvPr/>
        </p:nvSpPr>
        <p:spPr>
          <a:xfrm>
            <a:off x="1383689" y="3537985"/>
            <a:ext cx="93610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Políticas</a:t>
            </a:r>
          </a:p>
        </p:txBody>
      </p:sp>
      <p:sp>
        <p:nvSpPr>
          <p:cNvPr id="7" name="Rectángulo redondeado 6"/>
          <p:cNvSpPr/>
          <p:nvPr/>
        </p:nvSpPr>
        <p:spPr>
          <a:xfrm>
            <a:off x="2402869" y="3547735"/>
            <a:ext cx="93610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Objetivos</a:t>
            </a:r>
          </a:p>
        </p:txBody>
      </p:sp>
      <p:sp>
        <p:nvSpPr>
          <p:cNvPr id="8" name="CuadroTexto 7"/>
          <p:cNvSpPr txBox="1"/>
          <p:nvPr/>
        </p:nvSpPr>
        <p:spPr>
          <a:xfrm>
            <a:off x="1275637" y="3143112"/>
            <a:ext cx="989182" cy="307777"/>
          </a:xfrm>
          <a:prstGeom prst="rect">
            <a:avLst/>
          </a:prstGeom>
          <a:noFill/>
        </p:spPr>
        <p:txBody>
          <a:bodyPr wrap="none" rtlCol="0">
            <a:spAutoFit/>
          </a:bodyPr>
          <a:lstStyle/>
          <a:p>
            <a:r>
              <a:rPr lang="es-AR" sz="1400" cap="small" dirty="0">
                <a:latin typeface="Franklin Gothic Demi" panose="020B0703020102020204" pitchFamily="34" charset="0"/>
              </a:rPr>
              <a:t>Estrategia</a:t>
            </a:r>
          </a:p>
        </p:txBody>
      </p:sp>
      <p:sp>
        <p:nvSpPr>
          <p:cNvPr id="9" name="Rectángulo redondeado 8"/>
          <p:cNvSpPr/>
          <p:nvPr/>
        </p:nvSpPr>
        <p:spPr>
          <a:xfrm>
            <a:off x="1203629" y="4030745"/>
            <a:ext cx="2287781" cy="79265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CuadroTexto 9"/>
          <p:cNvSpPr txBox="1"/>
          <p:nvPr/>
        </p:nvSpPr>
        <p:spPr>
          <a:xfrm>
            <a:off x="1306656" y="4030746"/>
            <a:ext cx="907300" cy="307777"/>
          </a:xfrm>
          <a:prstGeom prst="rect">
            <a:avLst/>
          </a:prstGeom>
          <a:noFill/>
        </p:spPr>
        <p:txBody>
          <a:bodyPr wrap="none" rtlCol="0">
            <a:spAutoFit/>
          </a:bodyPr>
          <a:lstStyle>
            <a:defPPr>
              <a:defRPr lang="en-US"/>
            </a:defPPr>
            <a:lvl1pPr>
              <a:defRPr sz="1400" cap="small">
                <a:latin typeface="Franklin Gothic Demi" panose="020B0703020102020204" pitchFamily="34" charset="0"/>
              </a:defRPr>
            </a:lvl1pPr>
          </a:lstStyle>
          <a:p>
            <a:r>
              <a:rPr lang="es-AR" dirty="0"/>
              <a:t>Procesos</a:t>
            </a:r>
          </a:p>
        </p:txBody>
      </p:sp>
      <p:sp>
        <p:nvSpPr>
          <p:cNvPr id="11" name="Rectángulo redondeado 10"/>
          <p:cNvSpPr/>
          <p:nvPr/>
        </p:nvSpPr>
        <p:spPr>
          <a:xfrm>
            <a:off x="1203628" y="4881165"/>
            <a:ext cx="2287781" cy="79265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CuadroTexto 11"/>
          <p:cNvSpPr txBox="1"/>
          <p:nvPr/>
        </p:nvSpPr>
        <p:spPr>
          <a:xfrm>
            <a:off x="1275277" y="4881166"/>
            <a:ext cx="920445" cy="307777"/>
          </a:xfrm>
          <a:prstGeom prst="rect">
            <a:avLst/>
          </a:prstGeom>
          <a:noFill/>
        </p:spPr>
        <p:txBody>
          <a:bodyPr wrap="none" rtlCol="0">
            <a:spAutoFit/>
          </a:bodyPr>
          <a:lstStyle>
            <a:defPPr>
              <a:defRPr lang="en-US"/>
            </a:defPPr>
            <a:lvl1pPr>
              <a:defRPr sz="1400" cap="small">
                <a:latin typeface="Franklin Gothic Demi" panose="020B0703020102020204" pitchFamily="34" charset="0"/>
              </a:defRPr>
            </a:lvl1pPr>
          </a:lstStyle>
          <a:p>
            <a:r>
              <a:rPr lang="es-AR" dirty="0"/>
              <a:t>Recursos</a:t>
            </a:r>
          </a:p>
        </p:txBody>
      </p:sp>
      <p:sp>
        <p:nvSpPr>
          <p:cNvPr id="13" name="Triángulo isósceles 12"/>
          <p:cNvSpPr/>
          <p:nvPr/>
        </p:nvSpPr>
        <p:spPr>
          <a:xfrm>
            <a:off x="1203629" y="2179013"/>
            <a:ext cx="2287781" cy="915956"/>
          </a:xfrm>
          <a:prstGeom prst="triangl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cap="small" dirty="0">
                <a:latin typeface="Franklin Gothic Demi" panose="020B0703020102020204" pitchFamily="34" charset="0"/>
              </a:rPr>
              <a:t>Cliente</a:t>
            </a:r>
          </a:p>
        </p:txBody>
      </p:sp>
      <p:sp>
        <p:nvSpPr>
          <p:cNvPr id="17" name="CuadroTexto 16"/>
          <p:cNvSpPr txBox="1"/>
          <p:nvPr/>
        </p:nvSpPr>
        <p:spPr>
          <a:xfrm>
            <a:off x="4739725" y="495283"/>
            <a:ext cx="7313699" cy="6195896"/>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lIns="0" tIns="45720" rIns="0" bIns="45720" rtlCol="0">
            <a:noAutofit/>
          </a:bodyPr>
          <a:lstStyle>
            <a:defPPr>
              <a:defRPr lang="es-AR"/>
            </a:defPPr>
            <a:lvl1pPr marL="444500" indent="-444500" hangingPunct="0">
              <a:lnSpc>
                <a:spcPct val="100000"/>
              </a:lnSpc>
              <a:spcBef>
                <a:spcPts val="1200"/>
              </a:spcBef>
              <a:spcAft>
                <a:spcPts val="1200"/>
              </a:spcAft>
              <a:buClr>
                <a:schemeClr val="accent1"/>
              </a:buClr>
              <a:buSzPct val="45000"/>
              <a:buFont typeface="StarSymbol" charset="0"/>
              <a:buChar char="●"/>
              <a:tabLst>
                <a:tab pos="538163" algn="l"/>
              </a:tabLst>
              <a:defRPr sz="2000">
                <a:solidFill>
                  <a:schemeClr val="tx1">
                    <a:lumMod val="75000"/>
                    <a:lumOff val="25000"/>
                  </a:schemeClr>
                </a:solidFill>
                <a:latin typeface="Tahoma" pitchFamily="34" charset="0"/>
                <a:cs typeface="Tahoma" pitchFamily="34" charset="0"/>
              </a:defRPr>
            </a:lvl1pPr>
            <a:lvl2pPr marL="384048" indent="-18288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444500" lvl="2" indent="-444500" hangingPunct="0">
              <a:lnSpc>
                <a:spcPct val="100000"/>
              </a:lnSpc>
              <a:spcBef>
                <a:spcPts val="1200"/>
              </a:spcBef>
              <a:spcAft>
                <a:spcPts val="1200"/>
              </a:spcAft>
              <a:buClr>
                <a:schemeClr val="accent1"/>
              </a:buClr>
              <a:buSzPct val="45000"/>
              <a:buFont typeface="StarSymbol" charset="0"/>
              <a:buChar char="●"/>
              <a:tabLst>
                <a:tab pos="538163" algn="l"/>
              </a:tabLst>
              <a:defRPr sz="2000">
                <a:solidFill>
                  <a:schemeClr val="tx1">
                    <a:lumMod val="75000"/>
                    <a:lumOff val="25000"/>
                  </a:schemeClr>
                </a:solidFill>
                <a:latin typeface="Tahoma" pitchFamily="34" charset="0"/>
                <a:cs typeface="Tahoma" pitchFamily="34" charset="0"/>
              </a:defRPr>
            </a:lvl3pPr>
            <a:lvl4pPr marL="901700" lvl="3" indent="-457200" hangingPunct="0">
              <a:lnSpc>
                <a:spcPct val="100000"/>
              </a:lnSpc>
              <a:spcBef>
                <a:spcPts val="600"/>
              </a:spcBef>
              <a:spcAft>
                <a:spcPts val="1200"/>
              </a:spcAft>
              <a:buClr>
                <a:schemeClr val="accent1"/>
              </a:buClr>
              <a:buSzPct val="45000"/>
              <a:buFont typeface="Wingdings" panose="05000000000000000000" pitchFamily="2" charset="2"/>
              <a:buChar char="Ø"/>
              <a:tabLst>
                <a:tab pos="538163" algn="l"/>
              </a:tabLst>
              <a:defRPr sz="2000">
                <a:solidFill>
                  <a:schemeClr val="accent1">
                    <a:lumMod val="75000"/>
                  </a:schemeClr>
                </a:solidFill>
                <a:latin typeface="Tahoma" pitchFamily="34" charset="0"/>
                <a:cs typeface="Tahoma" pitchFamily="34" charset="0"/>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pPr indent="-269875">
              <a:spcBef>
                <a:spcPts val="600"/>
              </a:spcBef>
              <a:spcAft>
                <a:spcPts val="600"/>
              </a:spcAft>
            </a:pPr>
            <a:r>
              <a:rPr lang="es-AR" sz="1600" dirty="0"/>
              <a:t>Establecer una visión, políticas y objetivos estratégicos coherentes con el propósito de la organización</a:t>
            </a:r>
          </a:p>
          <a:p>
            <a:pPr indent="-269875">
              <a:spcBef>
                <a:spcPts val="600"/>
              </a:spcBef>
              <a:spcAft>
                <a:spcPts val="600"/>
              </a:spcAft>
            </a:pPr>
            <a:r>
              <a:rPr lang="es-AR" sz="1600" dirty="0"/>
              <a:t>Liderar la organización con el ejemplo a fin de desarrollar confianza en el personal</a:t>
            </a:r>
          </a:p>
          <a:p>
            <a:pPr indent="-269875">
              <a:spcBef>
                <a:spcPts val="600"/>
              </a:spcBef>
              <a:spcAft>
                <a:spcPts val="600"/>
              </a:spcAft>
            </a:pPr>
            <a:r>
              <a:rPr lang="es-AR" sz="1600" dirty="0"/>
              <a:t>Comunicar la orientación de la organización y los valores relativos a la calidad y al sistema de gestión definido</a:t>
            </a:r>
          </a:p>
          <a:p>
            <a:pPr indent="-269875">
              <a:spcBef>
                <a:spcPts val="600"/>
              </a:spcBef>
              <a:spcAft>
                <a:spcPts val="600"/>
              </a:spcAft>
            </a:pPr>
            <a:r>
              <a:rPr lang="es-AR" sz="1600" dirty="0"/>
              <a:t>Participar en proyectos de mejora, aportando nuevos métodos, soluciones y productos</a:t>
            </a:r>
          </a:p>
          <a:p>
            <a:pPr indent="-269875">
              <a:spcBef>
                <a:spcPts val="600"/>
              </a:spcBef>
              <a:spcAft>
                <a:spcPts val="600"/>
              </a:spcAft>
            </a:pPr>
            <a:r>
              <a:rPr lang="es-AR" sz="1600" dirty="0"/>
              <a:t>Obtener retroalimentación sobre la eficacia y eficiencia del sistema organizacional definido</a:t>
            </a:r>
          </a:p>
          <a:p>
            <a:pPr indent="-269875">
              <a:spcBef>
                <a:spcPts val="600"/>
              </a:spcBef>
              <a:spcAft>
                <a:spcPts val="600"/>
              </a:spcAft>
            </a:pPr>
            <a:r>
              <a:rPr lang="es-AR" sz="1600" dirty="0"/>
              <a:t>Tener identificados los procesos productivos que aportan valor al negocio</a:t>
            </a:r>
          </a:p>
          <a:p>
            <a:pPr indent="-269875">
              <a:spcBef>
                <a:spcPts val="600"/>
              </a:spcBef>
              <a:spcAft>
                <a:spcPts val="600"/>
              </a:spcAft>
            </a:pPr>
            <a:r>
              <a:rPr lang="es-AR" sz="1600" dirty="0"/>
              <a:t>Tener identificados los procesos de apoyo que influencian de manera directa la efectividad de los procesos productivos</a:t>
            </a:r>
          </a:p>
          <a:p>
            <a:pPr indent="-269875">
              <a:spcBef>
                <a:spcPts val="600"/>
              </a:spcBef>
              <a:spcAft>
                <a:spcPts val="600"/>
              </a:spcAft>
            </a:pPr>
            <a:r>
              <a:rPr lang="es-AR" sz="1600" dirty="0"/>
              <a:t>Propiciar un ambiente que promueva la participación activa y el desarrollo del personal</a:t>
            </a:r>
          </a:p>
          <a:p>
            <a:pPr indent="-269875">
              <a:spcBef>
                <a:spcPts val="600"/>
              </a:spcBef>
              <a:spcAft>
                <a:spcPts val="600"/>
              </a:spcAft>
            </a:pPr>
            <a:r>
              <a:rPr lang="es-AR" sz="1600" dirty="0"/>
              <a:t>Proveer la estructura y los recursos necesarios para apoyar los planes estratégicos de la organización</a:t>
            </a:r>
          </a:p>
          <a:p>
            <a:pPr indent="-269875">
              <a:spcBef>
                <a:spcPts val="600"/>
              </a:spcBef>
              <a:spcAft>
                <a:spcPts val="600"/>
              </a:spcAft>
            </a:pPr>
            <a:r>
              <a:rPr lang="es-AR" sz="1600" dirty="0"/>
              <a:t>Monitorear el desempeño de la organización a fin de determinar el logro de los objetivos estratégicos planteados.</a:t>
            </a:r>
          </a:p>
        </p:txBody>
      </p:sp>
      <p:sp>
        <p:nvSpPr>
          <p:cNvPr id="18" name="Pentágono 17"/>
          <p:cNvSpPr/>
          <p:nvPr/>
        </p:nvSpPr>
        <p:spPr>
          <a:xfrm>
            <a:off x="1156334" y="3125343"/>
            <a:ext cx="3728864" cy="935776"/>
          </a:xfrm>
          <a:prstGeom prst="homePlate">
            <a:avLst/>
          </a:prstGeom>
          <a:solidFill>
            <a:srgbClr val="C0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CuadroTexto 18"/>
          <p:cNvSpPr txBox="1"/>
          <p:nvPr/>
        </p:nvSpPr>
        <p:spPr>
          <a:xfrm>
            <a:off x="96806" y="964468"/>
            <a:ext cx="4503220" cy="830997"/>
          </a:xfrm>
          <a:prstGeom prst="rect">
            <a:avLst/>
          </a:prstGeom>
          <a:noFill/>
        </p:spPr>
        <p:txBody>
          <a:bodyPr wrap="none" rtlCol="0">
            <a:spAutoFit/>
          </a:bodyPr>
          <a:lstStyle/>
          <a:p>
            <a:pPr algn="ctr"/>
            <a:r>
              <a:rPr lang="es-AR" sz="2400" b="1" dirty="0"/>
              <a:t>Responsabilidades de la </a:t>
            </a:r>
            <a:r>
              <a:rPr lang="es-AR" sz="2400" b="1" dirty="0" smtClean="0"/>
              <a:t>Dirección</a:t>
            </a:r>
          </a:p>
          <a:p>
            <a:pPr algn="ctr"/>
            <a:r>
              <a:rPr lang="es-AR" sz="2400" b="1" dirty="0" smtClean="0"/>
              <a:t>Liderazgo</a:t>
            </a:r>
            <a:endParaRPr lang="es-AR" sz="2400" b="1" dirty="0"/>
          </a:p>
        </p:txBody>
      </p:sp>
      <p:sp>
        <p:nvSpPr>
          <p:cNvPr id="16" name="Rectángulo redondeado 15"/>
          <p:cNvSpPr/>
          <p:nvPr/>
        </p:nvSpPr>
        <p:spPr>
          <a:xfrm>
            <a:off x="1343328" y="4392291"/>
            <a:ext cx="96454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Productivos</a:t>
            </a:r>
          </a:p>
        </p:txBody>
      </p:sp>
      <p:sp>
        <p:nvSpPr>
          <p:cNvPr id="20" name="Rectángulo redondeado 19"/>
          <p:cNvSpPr/>
          <p:nvPr/>
        </p:nvSpPr>
        <p:spPr>
          <a:xfrm>
            <a:off x="2384487" y="4387375"/>
            <a:ext cx="93610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Soporte</a:t>
            </a:r>
          </a:p>
        </p:txBody>
      </p:sp>
      <p:sp>
        <p:nvSpPr>
          <p:cNvPr id="21" name="Rectángulo redondeado 20"/>
          <p:cNvSpPr/>
          <p:nvPr/>
        </p:nvSpPr>
        <p:spPr>
          <a:xfrm>
            <a:off x="1331742" y="5232335"/>
            <a:ext cx="96454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Productivos</a:t>
            </a:r>
          </a:p>
        </p:txBody>
      </p:sp>
      <p:sp>
        <p:nvSpPr>
          <p:cNvPr id="22" name="Rectángulo redondeado 21"/>
          <p:cNvSpPr/>
          <p:nvPr/>
        </p:nvSpPr>
        <p:spPr>
          <a:xfrm>
            <a:off x="2372901" y="5227419"/>
            <a:ext cx="93610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Soporte</a:t>
            </a:r>
          </a:p>
        </p:txBody>
      </p:sp>
      <p:sp>
        <p:nvSpPr>
          <p:cNvPr id="14" name="Flecha arriba 13"/>
          <p:cNvSpPr/>
          <p:nvPr/>
        </p:nvSpPr>
        <p:spPr>
          <a:xfrm>
            <a:off x="3215576" y="3387550"/>
            <a:ext cx="331182" cy="2079048"/>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Título 2"/>
          <p:cNvSpPr txBox="1">
            <a:spLocks/>
          </p:cNvSpPr>
          <p:nvPr/>
        </p:nvSpPr>
        <p:spPr>
          <a:xfrm>
            <a:off x="498070" y="30165"/>
            <a:ext cx="10058400" cy="78019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000" kern="1200" spc="-50" baseline="0">
                <a:solidFill>
                  <a:schemeClr val="bg1"/>
                </a:solidFill>
                <a:latin typeface="+mj-lt"/>
                <a:ea typeface="+mj-ea"/>
                <a:cs typeface="+mj-cs"/>
              </a:defRPr>
            </a:lvl1pPr>
          </a:lstStyle>
          <a:p>
            <a:r>
              <a:rPr lang="es-AR" dirty="0" smtClean="0">
                <a:solidFill>
                  <a:schemeClr val="tx1"/>
                </a:solidFill>
              </a:rPr>
              <a:t>Enfoque de la Norma</a:t>
            </a:r>
            <a:endParaRPr lang="es-AR" dirty="0">
              <a:solidFill>
                <a:schemeClr val="tx1"/>
              </a:solidFill>
            </a:endParaRPr>
          </a:p>
        </p:txBody>
      </p:sp>
    </p:spTree>
    <p:extLst>
      <p:ext uri="{BB962C8B-B14F-4D97-AF65-F5344CB8AC3E}">
        <p14:creationId xmlns:p14="http://schemas.microsoft.com/office/powerpoint/2010/main" val="1945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p:cNvSpPr txBox="1"/>
          <p:nvPr/>
        </p:nvSpPr>
        <p:spPr>
          <a:xfrm>
            <a:off x="5390503" y="1021997"/>
            <a:ext cx="6386727" cy="4882309"/>
          </a:xfrm>
          <a:prstGeom prst="rect">
            <a:avLst/>
          </a:prstGeom>
          <a:solidFill>
            <a:schemeClr val="accent4">
              <a:lumMod val="20000"/>
              <a:lumOff val="80000"/>
            </a:schemeClr>
          </a:solidFill>
        </p:spPr>
        <p:txBody>
          <a:bodyPr vert="horz" lIns="0" tIns="45720" rIns="0" bIns="45720" rtlCol="0">
            <a:noAutofit/>
          </a:bodyPr>
          <a:lstStyle>
            <a:defPPr>
              <a:defRPr lang="es-AR"/>
            </a:defPPr>
            <a:lvl1pPr marL="444500" indent="-444500" hangingPunct="0">
              <a:lnSpc>
                <a:spcPct val="100000"/>
              </a:lnSpc>
              <a:spcBef>
                <a:spcPts val="1200"/>
              </a:spcBef>
              <a:spcAft>
                <a:spcPts val="1200"/>
              </a:spcAft>
              <a:buClr>
                <a:schemeClr val="accent1"/>
              </a:buClr>
              <a:buSzPct val="45000"/>
              <a:buFont typeface="StarSymbol" charset="0"/>
              <a:buChar char="●"/>
              <a:tabLst>
                <a:tab pos="538163" algn="l"/>
              </a:tabLst>
              <a:defRPr sz="2400">
                <a:solidFill>
                  <a:schemeClr val="tx1">
                    <a:lumMod val="75000"/>
                    <a:lumOff val="25000"/>
                  </a:schemeClr>
                </a:solidFill>
                <a:latin typeface="Tahoma" pitchFamily="34" charset="0"/>
                <a:cs typeface="Tahoma" pitchFamily="34" charset="0"/>
              </a:defRPr>
            </a:lvl1pPr>
            <a:lvl2pPr marL="384048" indent="-18288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444500" lvl="2" indent="-444500" hangingPunct="0">
              <a:lnSpc>
                <a:spcPct val="100000"/>
              </a:lnSpc>
              <a:spcBef>
                <a:spcPts val="1200"/>
              </a:spcBef>
              <a:spcAft>
                <a:spcPts val="1200"/>
              </a:spcAft>
              <a:buClr>
                <a:schemeClr val="accent1"/>
              </a:buClr>
              <a:buSzPct val="45000"/>
              <a:buFont typeface="StarSymbol" charset="0"/>
              <a:buChar char="●"/>
              <a:tabLst>
                <a:tab pos="538163" algn="l"/>
              </a:tabLst>
              <a:defRPr sz="2000">
                <a:solidFill>
                  <a:schemeClr val="tx1">
                    <a:lumMod val="75000"/>
                    <a:lumOff val="25000"/>
                  </a:schemeClr>
                </a:solidFill>
                <a:latin typeface="Tahoma" pitchFamily="34" charset="0"/>
                <a:cs typeface="Tahoma" pitchFamily="34" charset="0"/>
              </a:defRPr>
            </a:lvl3pPr>
            <a:lvl4pPr marL="901700" lvl="3" indent="-457200" hangingPunct="0">
              <a:lnSpc>
                <a:spcPct val="100000"/>
              </a:lnSpc>
              <a:spcBef>
                <a:spcPts val="600"/>
              </a:spcBef>
              <a:spcAft>
                <a:spcPts val="1200"/>
              </a:spcAft>
              <a:buClr>
                <a:schemeClr val="accent1"/>
              </a:buClr>
              <a:buSzPct val="45000"/>
              <a:buFont typeface="Wingdings" panose="05000000000000000000" pitchFamily="2" charset="2"/>
              <a:buChar char="Ø"/>
              <a:tabLst>
                <a:tab pos="538163" algn="l"/>
              </a:tabLst>
              <a:defRPr sz="2000">
                <a:solidFill>
                  <a:schemeClr val="accent1">
                    <a:lumMod val="75000"/>
                  </a:schemeClr>
                </a:solidFill>
                <a:latin typeface="Tahoma" pitchFamily="34" charset="0"/>
                <a:cs typeface="Tahoma" pitchFamily="34" charset="0"/>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pPr indent="-269875"/>
            <a:r>
              <a:rPr lang="es-AR" sz="2000" dirty="0"/>
              <a:t>La operación eficaz y eficiente de los procesos productivos y de apoyo (soporte) con foco en la satisfacción de las partes interesadas es un “</a:t>
            </a:r>
            <a:r>
              <a:rPr lang="es-AR" sz="2000" dirty="0" err="1"/>
              <a:t>Must</a:t>
            </a:r>
            <a:r>
              <a:rPr lang="es-AR" sz="2000" dirty="0"/>
              <a:t>”.</a:t>
            </a:r>
          </a:p>
          <a:p>
            <a:pPr indent="-269875"/>
            <a:r>
              <a:rPr lang="es-AR" sz="2000" dirty="0"/>
              <a:t>La interrelación de los procesos puede ser compleja y la organización debe focalizarse en asegurar una operación efectiva.</a:t>
            </a:r>
          </a:p>
          <a:p>
            <a:pPr indent="-269875"/>
            <a:r>
              <a:rPr lang="es-AR" sz="2000" dirty="0"/>
              <a:t>La mejora continua de los procesos mejorará la eficacia y eficiencia del sistema de gestión, impactando en la mejora del desempeño de la organización.</a:t>
            </a:r>
          </a:p>
          <a:p>
            <a:pPr indent="-269875"/>
            <a:r>
              <a:rPr lang="es-AR" sz="2000" dirty="0"/>
              <a:t>Los procesos deberían documentarte “tanto como sean necesario” para apoyar una operación efectiva.</a:t>
            </a:r>
          </a:p>
        </p:txBody>
      </p:sp>
      <p:sp>
        <p:nvSpPr>
          <p:cNvPr id="3" name="Título 2"/>
          <p:cNvSpPr>
            <a:spLocks noGrp="1"/>
          </p:cNvSpPr>
          <p:nvPr>
            <p:ph type="title"/>
          </p:nvPr>
        </p:nvSpPr>
        <p:spPr/>
        <p:txBody>
          <a:bodyPr/>
          <a:lstStyle/>
          <a:p>
            <a:r>
              <a:rPr lang="es-AR" dirty="0" smtClean="0"/>
              <a:t> Sistemas de Gestión de Calidad ISO 9001</a:t>
            </a:r>
            <a:endParaRPr lang="es-AR" dirty="0"/>
          </a:p>
        </p:txBody>
      </p:sp>
      <p:sp>
        <p:nvSpPr>
          <p:cNvPr id="4" name="Rectángulo redondeado 3"/>
          <p:cNvSpPr/>
          <p:nvPr/>
        </p:nvSpPr>
        <p:spPr>
          <a:xfrm>
            <a:off x="1534784" y="2942425"/>
            <a:ext cx="2287781" cy="79265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Rectángulo redondeado 5"/>
          <p:cNvSpPr/>
          <p:nvPr/>
        </p:nvSpPr>
        <p:spPr>
          <a:xfrm>
            <a:off x="1714843" y="3309386"/>
            <a:ext cx="93610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Políticas</a:t>
            </a:r>
          </a:p>
        </p:txBody>
      </p:sp>
      <p:sp>
        <p:nvSpPr>
          <p:cNvPr id="7" name="Rectángulo redondeado 6"/>
          <p:cNvSpPr/>
          <p:nvPr/>
        </p:nvSpPr>
        <p:spPr>
          <a:xfrm>
            <a:off x="2734023" y="3319136"/>
            <a:ext cx="93610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Objetivos</a:t>
            </a:r>
          </a:p>
        </p:txBody>
      </p:sp>
      <p:sp>
        <p:nvSpPr>
          <p:cNvPr id="8" name="CuadroTexto 7"/>
          <p:cNvSpPr txBox="1"/>
          <p:nvPr/>
        </p:nvSpPr>
        <p:spPr>
          <a:xfrm>
            <a:off x="1606791" y="2914513"/>
            <a:ext cx="989182" cy="307777"/>
          </a:xfrm>
          <a:prstGeom prst="rect">
            <a:avLst/>
          </a:prstGeom>
          <a:noFill/>
        </p:spPr>
        <p:txBody>
          <a:bodyPr wrap="none" rtlCol="0">
            <a:spAutoFit/>
          </a:bodyPr>
          <a:lstStyle/>
          <a:p>
            <a:r>
              <a:rPr lang="es-AR" sz="1400" cap="small" dirty="0">
                <a:latin typeface="Franklin Gothic Demi" panose="020B0703020102020204" pitchFamily="34" charset="0"/>
              </a:rPr>
              <a:t>Estrategia</a:t>
            </a:r>
          </a:p>
        </p:txBody>
      </p:sp>
      <p:sp>
        <p:nvSpPr>
          <p:cNvPr id="9" name="Rectángulo redondeado 8"/>
          <p:cNvSpPr/>
          <p:nvPr/>
        </p:nvSpPr>
        <p:spPr>
          <a:xfrm>
            <a:off x="1534783" y="3802146"/>
            <a:ext cx="2287781" cy="79265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CuadroTexto 9"/>
          <p:cNvSpPr txBox="1"/>
          <p:nvPr/>
        </p:nvSpPr>
        <p:spPr>
          <a:xfrm>
            <a:off x="1637810" y="3802147"/>
            <a:ext cx="907300" cy="307777"/>
          </a:xfrm>
          <a:prstGeom prst="rect">
            <a:avLst/>
          </a:prstGeom>
          <a:noFill/>
        </p:spPr>
        <p:txBody>
          <a:bodyPr wrap="none" rtlCol="0">
            <a:spAutoFit/>
          </a:bodyPr>
          <a:lstStyle>
            <a:defPPr>
              <a:defRPr lang="en-US"/>
            </a:defPPr>
            <a:lvl1pPr>
              <a:defRPr sz="1400" cap="small">
                <a:latin typeface="Franklin Gothic Demi" panose="020B0703020102020204" pitchFamily="34" charset="0"/>
              </a:defRPr>
            </a:lvl1pPr>
          </a:lstStyle>
          <a:p>
            <a:r>
              <a:rPr lang="es-AR" dirty="0"/>
              <a:t>Procesos</a:t>
            </a:r>
          </a:p>
        </p:txBody>
      </p:sp>
      <p:sp>
        <p:nvSpPr>
          <p:cNvPr id="11" name="Rectángulo redondeado 10"/>
          <p:cNvSpPr/>
          <p:nvPr/>
        </p:nvSpPr>
        <p:spPr>
          <a:xfrm>
            <a:off x="1534782" y="4652566"/>
            <a:ext cx="2287781" cy="79265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CuadroTexto 11"/>
          <p:cNvSpPr txBox="1"/>
          <p:nvPr/>
        </p:nvSpPr>
        <p:spPr>
          <a:xfrm>
            <a:off x="1606431" y="4652567"/>
            <a:ext cx="920445" cy="307777"/>
          </a:xfrm>
          <a:prstGeom prst="rect">
            <a:avLst/>
          </a:prstGeom>
          <a:noFill/>
        </p:spPr>
        <p:txBody>
          <a:bodyPr wrap="none" rtlCol="0">
            <a:spAutoFit/>
          </a:bodyPr>
          <a:lstStyle>
            <a:defPPr>
              <a:defRPr lang="en-US"/>
            </a:defPPr>
            <a:lvl1pPr>
              <a:defRPr sz="1400" cap="small">
                <a:latin typeface="Franklin Gothic Demi" panose="020B0703020102020204" pitchFamily="34" charset="0"/>
              </a:defRPr>
            </a:lvl1pPr>
          </a:lstStyle>
          <a:p>
            <a:r>
              <a:rPr lang="es-AR" dirty="0"/>
              <a:t>Recursos</a:t>
            </a:r>
          </a:p>
        </p:txBody>
      </p:sp>
      <p:sp>
        <p:nvSpPr>
          <p:cNvPr id="13" name="Triángulo isósceles 12"/>
          <p:cNvSpPr/>
          <p:nvPr/>
        </p:nvSpPr>
        <p:spPr>
          <a:xfrm>
            <a:off x="1534783" y="1950414"/>
            <a:ext cx="2287781" cy="915956"/>
          </a:xfrm>
          <a:prstGeom prst="triangl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cap="small" dirty="0">
                <a:latin typeface="Franklin Gothic Demi" panose="020B0703020102020204" pitchFamily="34" charset="0"/>
              </a:rPr>
              <a:t>Cliente</a:t>
            </a:r>
          </a:p>
        </p:txBody>
      </p:sp>
      <p:sp>
        <p:nvSpPr>
          <p:cNvPr id="18" name="Pentágono 17"/>
          <p:cNvSpPr/>
          <p:nvPr/>
        </p:nvSpPr>
        <p:spPr>
          <a:xfrm>
            <a:off x="1487488" y="3717032"/>
            <a:ext cx="3728864" cy="935776"/>
          </a:xfrm>
          <a:prstGeom prst="homePlate">
            <a:avLst/>
          </a:prstGeom>
          <a:solidFill>
            <a:srgbClr val="C0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CuadroTexto 18"/>
          <p:cNvSpPr txBox="1"/>
          <p:nvPr/>
        </p:nvSpPr>
        <p:spPr>
          <a:xfrm>
            <a:off x="841709" y="1004292"/>
            <a:ext cx="3736087" cy="461665"/>
          </a:xfrm>
          <a:prstGeom prst="rect">
            <a:avLst/>
          </a:prstGeom>
          <a:noFill/>
        </p:spPr>
        <p:txBody>
          <a:bodyPr wrap="none" rtlCol="0">
            <a:spAutoFit/>
          </a:bodyPr>
          <a:lstStyle>
            <a:defPPr>
              <a:defRPr lang="es-AR"/>
            </a:defPPr>
            <a:lvl1pPr algn="ctr">
              <a:defRPr sz="2400" b="1"/>
            </a:lvl1pPr>
          </a:lstStyle>
          <a:p>
            <a:r>
              <a:rPr lang="es-AR" dirty="0"/>
              <a:t>Gestión basada en Procesos</a:t>
            </a:r>
          </a:p>
        </p:txBody>
      </p:sp>
      <p:sp>
        <p:nvSpPr>
          <p:cNvPr id="16" name="Rectángulo redondeado 15"/>
          <p:cNvSpPr/>
          <p:nvPr/>
        </p:nvSpPr>
        <p:spPr>
          <a:xfrm>
            <a:off x="1674482" y="4163692"/>
            <a:ext cx="96454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Productivos</a:t>
            </a:r>
          </a:p>
        </p:txBody>
      </p:sp>
      <p:sp>
        <p:nvSpPr>
          <p:cNvPr id="20" name="Rectángulo redondeado 19"/>
          <p:cNvSpPr/>
          <p:nvPr/>
        </p:nvSpPr>
        <p:spPr>
          <a:xfrm>
            <a:off x="2715641" y="4158776"/>
            <a:ext cx="93610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Soporte</a:t>
            </a:r>
          </a:p>
        </p:txBody>
      </p:sp>
      <p:sp>
        <p:nvSpPr>
          <p:cNvPr id="21" name="Rectángulo redondeado 20"/>
          <p:cNvSpPr/>
          <p:nvPr/>
        </p:nvSpPr>
        <p:spPr>
          <a:xfrm>
            <a:off x="1662896" y="5003736"/>
            <a:ext cx="96454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Productivos</a:t>
            </a:r>
          </a:p>
        </p:txBody>
      </p:sp>
      <p:sp>
        <p:nvSpPr>
          <p:cNvPr id="22" name="Rectángulo redondeado 21"/>
          <p:cNvSpPr/>
          <p:nvPr/>
        </p:nvSpPr>
        <p:spPr>
          <a:xfrm>
            <a:off x="2704055" y="4998820"/>
            <a:ext cx="93610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Soporte</a:t>
            </a:r>
          </a:p>
        </p:txBody>
      </p:sp>
      <p:sp>
        <p:nvSpPr>
          <p:cNvPr id="14" name="Flecha arriba 13"/>
          <p:cNvSpPr/>
          <p:nvPr/>
        </p:nvSpPr>
        <p:spPr>
          <a:xfrm>
            <a:off x="3546730" y="3158951"/>
            <a:ext cx="331182" cy="2079048"/>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CuadroTexto 22"/>
          <p:cNvSpPr txBox="1"/>
          <p:nvPr/>
        </p:nvSpPr>
        <p:spPr>
          <a:xfrm>
            <a:off x="6348674" y="5694419"/>
            <a:ext cx="4824796" cy="1015663"/>
          </a:xfrm>
          <a:prstGeom prst="rect">
            <a:avLst/>
          </a:prstGeom>
          <a:solidFill>
            <a:srgbClr val="A6A6A6"/>
          </a:solidFill>
        </p:spPr>
        <p:txBody>
          <a:bodyPr wrap="square" rtlCol="0" anchor="ctr">
            <a:spAutoFit/>
          </a:bodyPr>
          <a:lstStyle/>
          <a:p>
            <a:pPr algn="ctr"/>
            <a:r>
              <a:rPr lang="es-AR" sz="2000" b="1" dirty="0">
                <a:latin typeface="Franklin Gothic Demi" panose="020B0703020102020204" pitchFamily="34" charset="0"/>
              </a:rPr>
              <a:t>Reducción de desperdicios</a:t>
            </a:r>
          </a:p>
          <a:p>
            <a:pPr algn="ctr"/>
            <a:r>
              <a:rPr lang="es-AR" sz="2000" b="1" dirty="0">
                <a:latin typeface="Franklin Gothic Demi" panose="020B0703020102020204" pitchFamily="34" charset="0"/>
              </a:rPr>
              <a:t>Optimización de recursos</a:t>
            </a:r>
          </a:p>
          <a:p>
            <a:pPr algn="ctr"/>
            <a:r>
              <a:rPr lang="es-AR" sz="2000" b="1" dirty="0">
                <a:latin typeface="Franklin Gothic Demi" panose="020B0703020102020204" pitchFamily="34" charset="0"/>
              </a:rPr>
              <a:t>Aumento en la satisfacción de Clientes</a:t>
            </a:r>
          </a:p>
        </p:txBody>
      </p:sp>
      <p:sp>
        <p:nvSpPr>
          <p:cNvPr id="24" name="Título 2"/>
          <p:cNvSpPr txBox="1">
            <a:spLocks/>
          </p:cNvSpPr>
          <p:nvPr/>
        </p:nvSpPr>
        <p:spPr>
          <a:xfrm>
            <a:off x="498070" y="30165"/>
            <a:ext cx="10058400" cy="78019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000" kern="1200" spc="-50" baseline="0">
                <a:solidFill>
                  <a:schemeClr val="bg1"/>
                </a:solidFill>
                <a:latin typeface="+mj-lt"/>
                <a:ea typeface="+mj-ea"/>
                <a:cs typeface="+mj-cs"/>
              </a:defRPr>
            </a:lvl1pPr>
          </a:lstStyle>
          <a:p>
            <a:r>
              <a:rPr lang="es-AR" dirty="0" smtClean="0">
                <a:solidFill>
                  <a:schemeClr val="tx1"/>
                </a:solidFill>
              </a:rPr>
              <a:t>Enfoque de la Norma</a:t>
            </a:r>
            <a:endParaRPr lang="es-AR" dirty="0">
              <a:solidFill>
                <a:schemeClr val="tx1"/>
              </a:solidFill>
            </a:endParaRPr>
          </a:p>
        </p:txBody>
      </p:sp>
    </p:spTree>
    <p:extLst>
      <p:ext uri="{BB962C8B-B14F-4D97-AF65-F5344CB8AC3E}">
        <p14:creationId xmlns:p14="http://schemas.microsoft.com/office/powerpoint/2010/main" val="2404866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AR" dirty="0" smtClean="0"/>
              <a:t> Sistemas de Gestión de Calidad ISO 9001</a:t>
            </a:r>
            <a:endParaRPr lang="es-AR" dirty="0"/>
          </a:p>
        </p:txBody>
      </p:sp>
      <p:sp>
        <p:nvSpPr>
          <p:cNvPr id="4" name="Rectángulo redondeado 3"/>
          <p:cNvSpPr/>
          <p:nvPr/>
        </p:nvSpPr>
        <p:spPr>
          <a:xfrm>
            <a:off x="1534784" y="2942425"/>
            <a:ext cx="2287781" cy="79265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Rectángulo redondeado 5"/>
          <p:cNvSpPr/>
          <p:nvPr/>
        </p:nvSpPr>
        <p:spPr>
          <a:xfrm>
            <a:off x="1714843" y="3309386"/>
            <a:ext cx="93610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Políticas</a:t>
            </a:r>
          </a:p>
        </p:txBody>
      </p:sp>
      <p:sp>
        <p:nvSpPr>
          <p:cNvPr id="7" name="Rectángulo redondeado 6"/>
          <p:cNvSpPr/>
          <p:nvPr/>
        </p:nvSpPr>
        <p:spPr>
          <a:xfrm>
            <a:off x="2734023" y="3319136"/>
            <a:ext cx="93610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Objetivos</a:t>
            </a:r>
          </a:p>
        </p:txBody>
      </p:sp>
      <p:sp>
        <p:nvSpPr>
          <p:cNvPr id="8" name="CuadroTexto 7"/>
          <p:cNvSpPr txBox="1"/>
          <p:nvPr/>
        </p:nvSpPr>
        <p:spPr>
          <a:xfrm>
            <a:off x="1606791" y="2914513"/>
            <a:ext cx="989182" cy="307777"/>
          </a:xfrm>
          <a:prstGeom prst="rect">
            <a:avLst/>
          </a:prstGeom>
          <a:noFill/>
        </p:spPr>
        <p:txBody>
          <a:bodyPr wrap="none" rtlCol="0">
            <a:spAutoFit/>
          </a:bodyPr>
          <a:lstStyle/>
          <a:p>
            <a:r>
              <a:rPr lang="es-AR" sz="1400" cap="small" dirty="0">
                <a:latin typeface="Franklin Gothic Demi" panose="020B0703020102020204" pitchFamily="34" charset="0"/>
              </a:rPr>
              <a:t>Estrategia</a:t>
            </a:r>
          </a:p>
        </p:txBody>
      </p:sp>
      <p:sp>
        <p:nvSpPr>
          <p:cNvPr id="9" name="Rectángulo redondeado 8"/>
          <p:cNvSpPr/>
          <p:nvPr/>
        </p:nvSpPr>
        <p:spPr>
          <a:xfrm>
            <a:off x="1534783" y="3802146"/>
            <a:ext cx="2287781" cy="79265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CuadroTexto 9"/>
          <p:cNvSpPr txBox="1"/>
          <p:nvPr/>
        </p:nvSpPr>
        <p:spPr>
          <a:xfrm>
            <a:off x="1637810" y="3802147"/>
            <a:ext cx="907300" cy="307777"/>
          </a:xfrm>
          <a:prstGeom prst="rect">
            <a:avLst/>
          </a:prstGeom>
          <a:noFill/>
        </p:spPr>
        <p:txBody>
          <a:bodyPr wrap="none" rtlCol="0">
            <a:spAutoFit/>
          </a:bodyPr>
          <a:lstStyle>
            <a:defPPr>
              <a:defRPr lang="en-US"/>
            </a:defPPr>
            <a:lvl1pPr>
              <a:defRPr sz="1400" cap="small">
                <a:latin typeface="Franklin Gothic Demi" panose="020B0703020102020204" pitchFamily="34" charset="0"/>
              </a:defRPr>
            </a:lvl1pPr>
          </a:lstStyle>
          <a:p>
            <a:r>
              <a:rPr lang="es-AR" dirty="0"/>
              <a:t>Procesos</a:t>
            </a:r>
          </a:p>
        </p:txBody>
      </p:sp>
      <p:sp>
        <p:nvSpPr>
          <p:cNvPr id="11" name="Rectángulo redondeado 10"/>
          <p:cNvSpPr/>
          <p:nvPr/>
        </p:nvSpPr>
        <p:spPr>
          <a:xfrm>
            <a:off x="1534782" y="4652566"/>
            <a:ext cx="2287781" cy="79265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CuadroTexto 11"/>
          <p:cNvSpPr txBox="1"/>
          <p:nvPr/>
        </p:nvSpPr>
        <p:spPr>
          <a:xfrm>
            <a:off x="1606431" y="4652567"/>
            <a:ext cx="920445" cy="307777"/>
          </a:xfrm>
          <a:prstGeom prst="rect">
            <a:avLst/>
          </a:prstGeom>
          <a:noFill/>
        </p:spPr>
        <p:txBody>
          <a:bodyPr wrap="none" rtlCol="0">
            <a:spAutoFit/>
          </a:bodyPr>
          <a:lstStyle>
            <a:defPPr>
              <a:defRPr lang="en-US"/>
            </a:defPPr>
            <a:lvl1pPr>
              <a:defRPr sz="1400" cap="small">
                <a:latin typeface="Franklin Gothic Demi" panose="020B0703020102020204" pitchFamily="34" charset="0"/>
              </a:defRPr>
            </a:lvl1pPr>
          </a:lstStyle>
          <a:p>
            <a:r>
              <a:rPr lang="es-AR" dirty="0"/>
              <a:t>Recursos</a:t>
            </a:r>
          </a:p>
        </p:txBody>
      </p:sp>
      <p:sp>
        <p:nvSpPr>
          <p:cNvPr id="13" name="Triángulo isósceles 12"/>
          <p:cNvSpPr/>
          <p:nvPr/>
        </p:nvSpPr>
        <p:spPr>
          <a:xfrm>
            <a:off x="1534783" y="1950414"/>
            <a:ext cx="2287781" cy="915956"/>
          </a:xfrm>
          <a:prstGeom prst="triangl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cap="small" dirty="0">
                <a:latin typeface="Franklin Gothic Demi" panose="020B0703020102020204" pitchFamily="34" charset="0"/>
              </a:rPr>
              <a:t>Cliente</a:t>
            </a:r>
          </a:p>
        </p:txBody>
      </p:sp>
      <p:sp>
        <p:nvSpPr>
          <p:cNvPr id="17" name="CuadroTexto 16"/>
          <p:cNvSpPr txBox="1"/>
          <p:nvPr/>
        </p:nvSpPr>
        <p:spPr>
          <a:xfrm>
            <a:off x="5344466" y="841391"/>
            <a:ext cx="6515181" cy="5727801"/>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lIns="0" tIns="45720" rIns="0" bIns="45720" rtlCol="0">
            <a:noAutofit/>
          </a:bodyPr>
          <a:lstStyle>
            <a:defPPr>
              <a:defRPr lang="es-AR"/>
            </a:defPPr>
            <a:lvl1pPr marL="444500" indent="-269875" hangingPunct="0">
              <a:lnSpc>
                <a:spcPct val="100000"/>
              </a:lnSpc>
              <a:spcBef>
                <a:spcPts val="1200"/>
              </a:spcBef>
              <a:spcAft>
                <a:spcPts val="1200"/>
              </a:spcAft>
              <a:buClr>
                <a:schemeClr val="accent1"/>
              </a:buClr>
              <a:buSzPct val="45000"/>
              <a:buFont typeface="StarSymbol" charset="0"/>
              <a:buChar char="●"/>
              <a:tabLst>
                <a:tab pos="538163" algn="l"/>
              </a:tabLst>
              <a:defRPr sz="2000">
                <a:solidFill>
                  <a:schemeClr val="tx1">
                    <a:lumMod val="75000"/>
                    <a:lumOff val="25000"/>
                  </a:schemeClr>
                </a:solidFill>
                <a:latin typeface="Tahoma" pitchFamily="34" charset="0"/>
                <a:cs typeface="Tahoma" pitchFamily="34" charset="0"/>
              </a:defRPr>
            </a:lvl1pPr>
            <a:lvl2pPr marL="384048" indent="-18288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444500" lvl="2" indent="-444500" hangingPunct="0">
              <a:lnSpc>
                <a:spcPct val="100000"/>
              </a:lnSpc>
              <a:spcBef>
                <a:spcPts val="1200"/>
              </a:spcBef>
              <a:spcAft>
                <a:spcPts val="1200"/>
              </a:spcAft>
              <a:buClr>
                <a:schemeClr val="accent1"/>
              </a:buClr>
              <a:buSzPct val="45000"/>
              <a:buFont typeface="StarSymbol" charset="0"/>
              <a:buChar char="●"/>
              <a:tabLst>
                <a:tab pos="538163" algn="l"/>
              </a:tabLst>
              <a:defRPr sz="2000">
                <a:solidFill>
                  <a:schemeClr val="tx1">
                    <a:lumMod val="75000"/>
                    <a:lumOff val="25000"/>
                  </a:schemeClr>
                </a:solidFill>
                <a:latin typeface="Tahoma" pitchFamily="34" charset="0"/>
                <a:cs typeface="Tahoma" pitchFamily="34" charset="0"/>
              </a:defRPr>
            </a:lvl3pPr>
            <a:lvl4pPr marL="901700" lvl="3" indent="-457200" hangingPunct="0">
              <a:lnSpc>
                <a:spcPct val="100000"/>
              </a:lnSpc>
              <a:spcBef>
                <a:spcPts val="600"/>
              </a:spcBef>
              <a:spcAft>
                <a:spcPts val="1200"/>
              </a:spcAft>
              <a:buClr>
                <a:schemeClr val="accent1"/>
              </a:buClr>
              <a:buSzPct val="45000"/>
              <a:buFont typeface="Wingdings" panose="05000000000000000000" pitchFamily="2" charset="2"/>
              <a:buChar char="Ø"/>
              <a:tabLst>
                <a:tab pos="538163" algn="l"/>
              </a:tabLst>
              <a:defRPr sz="2000">
                <a:solidFill>
                  <a:schemeClr val="accent1">
                    <a:lumMod val="75000"/>
                  </a:schemeClr>
                </a:solidFill>
                <a:latin typeface="Tahoma" pitchFamily="34" charset="0"/>
                <a:cs typeface="Tahoma" pitchFamily="34" charset="0"/>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s-AR" dirty="0"/>
              <a:t>La gestión de los recursos es factor esencial para la implementación de las estrategias y el logro de los objetivos de negocio.</a:t>
            </a:r>
          </a:p>
          <a:p>
            <a:pPr>
              <a:spcAft>
                <a:spcPts val="0"/>
              </a:spcAft>
            </a:pPr>
            <a:r>
              <a:rPr lang="es-AR" dirty="0"/>
              <a:t>Los recursos que deben considerarse incluyen:</a:t>
            </a:r>
          </a:p>
          <a:p>
            <a:pPr lvl="3">
              <a:spcBef>
                <a:spcPts val="0"/>
              </a:spcBef>
              <a:spcAft>
                <a:spcPts val="0"/>
              </a:spcAft>
            </a:pPr>
            <a:r>
              <a:rPr lang="es-AR" sz="1400" dirty="0"/>
              <a:t>Recursos tangibles (infraestructura)</a:t>
            </a:r>
          </a:p>
          <a:p>
            <a:pPr lvl="3">
              <a:spcBef>
                <a:spcPts val="0"/>
              </a:spcBef>
              <a:spcAft>
                <a:spcPts val="0"/>
              </a:spcAft>
            </a:pPr>
            <a:r>
              <a:rPr lang="es-AR" sz="1400" dirty="0"/>
              <a:t>Recursos intangibles (propiedad intelectual)</a:t>
            </a:r>
          </a:p>
          <a:p>
            <a:pPr lvl="3">
              <a:spcBef>
                <a:spcPts val="0"/>
              </a:spcBef>
              <a:spcAft>
                <a:spcPts val="0"/>
              </a:spcAft>
            </a:pPr>
            <a:r>
              <a:rPr lang="es-AR" sz="1400" dirty="0"/>
              <a:t>Recursos y mecanismos para la mejora continua e innovadora</a:t>
            </a:r>
          </a:p>
          <a:p>
            <a:pPr lvl="3">
              <a:spcBef>
                <a:spcPts val="0"/>
              </a:spcBef>
              <a:spcAft>
                <a:spcPts val="0"/>
              </a:spcAft>
            </a:pPr>
            <a:r>
              <a:rPr lang="es-AR" sz="1400" dirty="0"/>
              <a:t>Estructuras de organización, tanto para la gestión de proyecto como para la gestión matricial necesarias</a:t>
            </a:r>
          </a:p>
          <a:p>
            <a:pPr lvl="3">
              <a:spcBef>
                <a:spcPts val="0"/>
              </a:spcBef>
              <a:spcAft>
                <a:spcPts val="0"/>
              </a:spcAft>
            </a:pPr>
            <a:r>
              <a:rPr lang="es-AR" sz="1400" dirty="0"/>
              <a:t>Información y tecnología</a:t>
            </a:r>
          </a:p>
          <a:p>
            <a:pPr lvl="3">
              <a:spcBef>
                <a:spcPts val="0"/>
              </a:spcBef>
              <a:spcAft>
                <a:spcPts val="0"/>
              </a:spcAft>
            </a:pPr>
            <a:r>
              <a:rPr lang="es-AR" sz="1400" dirty="0"/>
              <a:t>Competencias del personal, formación, educación y aprendizajes dirigidos</a:t>
            </a:r>
          </a:p>
          <a:p>
            <a:pPr lvl="3">
              <a:spcBef>
                <a:spcPts val="0"/>
              </a:spcBef>
              <a:spcAft>
                <a:spcPts val="0"/>
              </a:spcAft>
            </a:pPr>
            <a:r>
              <a:rPr lang="es-AR" sz="1400" dirty="0"/>
              <a:t>Habilidades de liderazgo y perfiles de futuros gerentes y directores de la organización</a:t>
            </a:r>
          </a:p>
          <a:p>
            <a:pPr lvl="3">
              <a:spcBef>
                <a:spcPts val="0"/>
              </a:spcBef>
              <a:spcAft>
                <a:spcPts val="0"/>
              </a:spcAft>
            </a:pPr>
            <a:r>
              <a:rPr lang="es-AR" sz="1400" dirty="0"/>
              <a:t>Recursos naturales y su impacto en el medio ambiente</a:t>
            </a:r>
          </a:p>
          <a:p>
            <a:pPr lvl="3">
              <a:spcBef>
                <a:spcPts val="0"/>
              </a:spcBef>
              <a:spcAft>
                <a:spcPts val="0"/>
              </a:spcAft>
            </a:pPr>
            <a:r>
              <a:rPr lang="es-AR" sz="1400" dirty="0"/>
              <a:t>Planes de futuros recursos</a:t>
            </a:r>
          </a:p>
          <a:p>
            <a:pPr lvl="1">
              <a:spcBef>
                <a:spcPts val="1200"/>
              </a:spcBef>
            </a:pPr>
            <a:r>
              <a:rPr lang="es-AR" sz="2000" dirty="0">
                <a:latin typeface="Tahoma" pitchFamily="34" charset="0"/>
                <a:cs typeface="Tahoma" pitchFamily="34" charset="0"/>
              </a:rPr>
              <a:t>La organización debe determinar y proporcionar los recursos necesarios para implementar, mantener y mejorar el sistema de gestión, como también para aumentar la satisfacción de los clientes asegurando el cumplimientos de expectativas.</a:t>
            </a:r>
          </a:p>
          <a:p>
            <a:pPr lvl="1"/>
            <a:endParaRPr lang="es-AR" dirty="0"/>
          </a:p>
          <a:p>
            <a:pPr lvl="1"/>
            <a:endParaRPr lang="es-AR" dirty="0"/>
          </a:p>
        </p:txBody>
      </p:sp>
      <p:sp>
        <p:nvSpPr>
          <p:cNvPr id="18" name="Pentágono 17"/>
          <p:cNvSpPr/>
          <p:nvPr/>
        </p:nvSpPr>
        <p:spPr>
          <a:xfrm>
            <a:off x="1487488" y="4581128"/>
            <a:ext cx="3728864" cy="935776"/>
          </a:xfrm>
          <a:prstGeom prst="homePlate">
            <a:avLst/>
          </a:prstGeom>
          <a:solidFill>
            <a:srgbClr val="C0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CuadroTexto 18"/>
          <p:cNvSpPr txBox="1"/>
          <p:nvPr/>
        </p:nvSpPr>
        <p:spPr>
          <a:xfrm>
            <a:off x="905894" y="1004292"/>
            <a:ext cx="3194593" cy="461665"/>
          </a:xfrm>
          <a:prstGeom prst="rect">
            <a:avLst/>
          </a:prstGeom>
          <a:noFill/>
        </p:spPr>
        <p:txBody>
          <a:bodyPr wrap="none" rtlCol="0">
            <a:spAutoFit/>
          </a:bodyPr>
          <a:lstStyle>
            <a:defPPr>
              <a:defRPr lang="es-AR"/>
            </a:defPPr>
            <a:lvl1pPr algn="ctr">
              <a:defRPr sz="2400" b="1"/>
            </a:lvl1pPr>
          </a:lstStyle>
          <a:p>
            <a:r>
              <a:rPr lang="es-AR" dirty="0"/>
              <a:t>Gestión de los Recursos</a:t>
            </a:r>
          </a:p>
        </p:txBody>
      </p:sp>
      <p:sp>
        <p:nvSpPr>
          <p:cNvPr id="16" name="Rectángulo redondeado 15"/>
          <p:cNvSpPr/>
          <p:nvPr/>
        </p:nvSpPr>
        <p:spPr>
          <a:xfrm>
            <a:off x="1674482" y="4163692"/>
            <a:ext cx="96454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Productivos</a:t>
            </a:r>
          </a:p>
        </p:txBody>
      </p:sp>
      <p:sp>
        <p:nvSpPr>
          <p:cNvPr id="20" name="Rectángulo redondeado 19"/>
          <p:cNvSpPr/>
          <p:nvPr/>
        </p:nvSpPr>
        <p:spPr>
          <a:xfrm>
            <a:off x="2715641" y="4158776"/>
            <a:ext cx="93610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Soporte</a:t>
            </a:r>
          </a:p>
        </p:txBody>
      </p:sp>
      <p:sp>
        <p:nvSpPr>
          <p:cNvPr id="21" name="Rectángulo redondeado 20"/>
          <p:cNvSpPr/>
          <p:nvPr/>
        </p:nvSpPr>
        <p:spPr>
          <a:xfrm>
            <a:off x="1662896" y="5003736"/>
            <a:ext cx="96454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Productivos</a:t>
            </a:r>
          </a:p>
        </p:txBody>
      </p:sp>
      <p:sp>
        <p:nvSpPr>
          <p:cNvPr id="22" name="Rectángulo redondeado 21"/>
          <p:cNvSpPr/>
          <p:nvPr/>
        </p:nvSpPr>
        <p:spPr>
          <a:xfrm>
            <a:off x="2704055" y="4998820"/>
            <a:ext cx="93610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Soporte</a:t>
            </a:r>
          </a:p>
        </p:txBody>
      </p:sp>
      <p:sp>
        <p:nvSpPr>
          <p:cNvPr id="14" name="Flecha arriba 13"/>
          <p:cNvSpPr/>
          <p:nvPr/>
        </p:nvSpPr>
        <p:spPr>
          <a:xfrm>
            <a:off x="3546730" y="3158951"/>
            <a:ext cx="331182" cy="2079048"/>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Título 2"/>
          <p:cNvSpPr txBox="1">
            <a:spLocks/>
          </p:cNvSpPr>
          <p:nvPr/>
        </p:nvSpPr>
        <p:spPr>
          <a:xfrm>
            <a:off x="498070" y="30165"/>
            <a:ext cx="10058400" cy="78019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000" kern="1200" spc="-50" baseline="0">
                <a:solidFill>
                  <a:schemeClr val="bg1"/>
                </a:solidFill>
                <a:latin typeface="+mj-lt"/>
                <a:ea typeface="+mj-ea"/>
                <a:cs typeface="+mj-cs"/>
              </a:defRPr>
            </a:lvl1pPr>
          </a:lstStyle>
          <a:p>
            <a:r>
              <a:rPr lang="es-AR" dirty="0" smtClean="0">
                <a:solidFill>
                  <a:schemeClr val="tx1"/>
                </a:solidFill>
              </a:rPr>
              <a:t>Enfoque de la Norma</a:t>
            </a:r>
            <a:endParaRPr lang="es-AR" dirty="0">
              <a:solidFill>
                <a:schemeClr val="tx1"/>
              </a:solidFill>
            </a:endParaRPr>
          </a:p>
        </p:txBody>
      </p:sp>
    </p:spTree>
    <p:extLst>
      <p:ext uri="{BB962C8B-B14F-4D97-AF65-F5344CB8AC3E}">
        <p14:creationId xmlns:p14="http://schemas.microsoft.com/office/powerpoint/2010/main" val="505732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AR" dirty="0" smtClean="0"/>
              <a:t> Sistemas de Gestión de Calidad ISO 9001</a:t>
            </a:r>
            <a:endParaRPr lang="es-AR" dirty="0"/>
          </a:p>
        </p:txBody>
      </p:sp>
      <p:sp>
        <p:nvSpPr>
          <p:cNvPr id="4" name="Rectángulo redondeado 3"/>
          <p:cNvSpPr/>
          <p:nvPr/>
        </p:nvSpPr>
        <p:spPr>
          <a:xfrm>
            <a:off x="1511595" y="2940571"/>
            <a:ext cx="2287781" cy="79265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Rectángulo redondeado 5"/>
          <p:cNvSpPr/>
          <p:nvPr/>
        </p:nvSpPr>
        <p:spPr>
          <a:xfrm>
            <a:off x="1691654" y="3307532"/>
            <a:ext cx="93610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Políticas</a:t>
            </a:r>
          </a:p>
        </p:txBody>
      </p:sp>
      <p:sp>
        <p:nvSpPr>
          <p:cNvPr id="7" name="Rectángulo redondeado 6"/>
          <p:cNvSpPr/>
          <p:nvPr/>
        </p:nvSpPr>
        <p:spPr>
          <a:xfrm>
            <a:off x="2710834" y="3317282"/>
            <a:ext cx="93610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Objetivos</a:t>
            </a:r>
          </a:p>
        </p:txBody>
      </p:sp>
      <p:sp>
        <p:nvSpPr>
          <p:cNvPr id="8" name="CuadroTexto 7"/>
          <p:cNvSpPr txBox="1"/>
          <p:nvPr/>
        </p:nvSpPr>
        <p:spPr>
          <a:xfrm>
            <a:off x="1583602" y="2912659"/>
            <a:ext cx="989182" cy="307777"/>
          </a:xfrm>
          <a:prstGeom prst="rect">
            <a:avLst/>
          </a:prstGeom>
          <a:noFill/>
        </p:spPr>
        <p:txBody>
          <a:bodyPr wrap="none" rtlCol="0">
            <a:spAutoFit/>
          </a:bodyPr>
          <a:lstStyle/>
          <a:p>
            <a:r>
              <a:rPr lang="es-AR" sz="1400" cap="small" dirty="0">
                <a:latin typeface="Franklin Gothic Demi" panose="020B0703020102020204" pitchFamily="34" charset="0"/>
              </a:rPr>
              <a:t>Estrategia</a:t>
            </a:r>
          </a:p>
        </p:txBody>
      </p:sp>
      <p:sp>
        <p:nvSpPr>
          <p:cNvPr id="9" name="Rectángulo redondeado 8"/>
          <p:cNvSpPr/>
          <p:nvPr/>
        </p:nvSpPr>
        <p:spPr>
          <a:xfrm>
            <a:off x="1511594" y="3800292"/>
            <a:ext cx="2287781" cy="79265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CuadroTexto 9"/>
          <p:cNvSpPr txBox="1"/>
          <p:nvPr/>
        </p:nvSpPr>
        <p:spPr>
          <a:xfrm>
            <a:off x="1614621" y="3800293"/>
            <a:ext cx="907300" cy="307777"/>
          </a:xfrm>
          <a:prstGeom prst="rect">
            <a:avLst/>
          </a:prstGeom>
          <a:noFill/>
        </p:spPr>
        <p:txBody>
          <a:bodyPr wrap="none" rtlCol="0">
            <a:spAutoFit/>
          </a:bodyPr>
          <a:lstStyle>
            <a:defPPr>
              <a:defRPr lang="en-US"/>
            </a:defPPr>
            <a:lvl1pPr>
              <a:defRPr sz="1400" cap="small">
                <a:latin typeface="Franklin Gothic Demi" panose="020B0703020102020204" pitchFamily="34" charset="0"/>
              </a:defRPr>
            </a:lvl1pPr>
          </a:lstStyle>
          <a:p>
            <a:r>
              <a:rPr lang="es-AR" dirty="0"/>
              <a:t>Procesos</a:t>
            </a:r>
          </a:p>
        </p:txBody>
      </p:sp>
      <p:sp>
        <p:nvSpPr>
          <p:cNvPr id="11" name="Rectángulo redondeado 10"/>
          <p:cNvSpPr/>
          <p:nvPr/>
        </p:nvSpPr>
        <p:spPr>
          <a:xfrm>
            <a:off x="1511593" y="4650712"/>
            <a:ext cx="2287781" cy="79265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CuadroTexto 11"/>
          <p:cNvSpPr txBox="1"/>
          <p:nvPr/>
        </p:nvSpPr>
        <p:spPr>
          <a:xfrm>
            <a:off x="1583242" y="4650713"/>
            <a:ext cx="920445" cy="307777"/>
          </a:xfrm>
          <a:prstGeom prst="rect">
            <a:avLst/>
          </a:prstGeom>
          <a:noFill/>
        </p:spPr>
        <p:txBody>
          <a:bodyPr wrap="none" rtlCol="0">
            <a:spAutoFit/>
          </a:bodyPr>
          <a:lstStyle>
            <a:defPPr>
              <a:defRPr lang="en-US"/>
            </a:defPPr>
            <a:lvl1pPr>
              <a:defRPr sz="1400" cap="small">
                <a:latin typeface="Franklin Gothic Demi" panose="020B0703020102020204" pitchFamily="34" charset="0"/>
              </a:defRPr>
            </a:lvl1pPr>
          </a:lstStyle>
          <a:p>
            <a:r>
              <a:rPr lang="es-AR" dirty="0"/>
              <a:t>Recursos</a:t>
            </a:r>
          </a:p>
        </p:txBody>
      </p:sp>
      <p:sp>
        <p:nvSpPr>
          <p:cNvPr id="13" name="Triángulo isósceles 12"/>
          <p:cNvSpPr/>
          <p:nvPr/>
        </p:nvSpPr>
        <p:spPr>
          <a:xfrm>
            <a:off x="1511594" y="1948560"/>
            <a:ext cx="2287781" cy="915956"/>
          </a:xfrm>
          <a:prstGeom prst="triangl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cap="small" dirty="0">
                <a:latin typeface="Franklin Gothic Demi" panose="020B0703020102020204" pitchFamily="34" charset="0"/>
              </a:rPr>
              <a:t>Cliente</a:t>
            </a:r>
          </a:p>
        </p:txBody>
      </p:sp>
      <p:sp>
        <p:nvSpPr>
          <p:cNvPr id="17" name="CuadroTexto 16"/>
          <p:cNvSpPr txBox="1"/>
          <p:nvPr/>
        </p:nvSpPr>
        <p:spPr>
          <a:xfrm>
            <a:off x="4908511" y="125855"/>
            <a:ext cx="7110244" cy="6192869"/>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lIns="0" tIns="45720" rIns="0" bIns="45720" rtlCol="0">
            <a:noAutofit/>
          </a:bodyPr>
          <a:lstStyle>
            <a:defPPr>
              <a:defRPr lang="es-AR"/>
            </a:defPPr>
            <a:lvl1pPr marL="444500" indent="-269875" hangingPunct="0">
              <a:lnSpc>
                <a:spcPct val="100000"/>
              </a:lnSpc>
              <a:spcBef>
                <a:spcPts val="1200"/>
              </a:spcBef>
              <a:spcAft>
                <a:spcPts val="1200"/>
              </a:spcAft>
              <a:buClr>
                <a:schemeClr val="accent1"/>
              </a:buClr>
              <a:buSzPct val="45000"/>
              <a:buFont typeface="StarSymbol" charset="0"/>
              <a:buChar char="●"/>
              <a:tabLst>
                <a:tab pos="538163" algn="l"/>
              </a:tabLst>
              <a:defRPr sz="2000">
                <a:solidFill>
                  <a:schemeClr val="tx1">
                    <a:lumMod val="75000"/>
                    <a:lumOff val="25000"/>
                  </a:schemeClr>
                </a:solidFill>
                <a:latin typeface="Tahoma" pitchFamily="34" charset="0"/>
                <a:cs typeface="Tahoma" pitchFamily="34" charset="0"/>
              </a:defRPr>
            </a:lvl1pPr>
            <a:lvl2pPr marL="384048" indent="-18288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444500" lvl="2" indent="-444500" hangingPunct="0">
              <a:lnSpc>
                <a:spcPct val="100000"/>
              </a:lnSpc>
              <a:spcBef>
                <a:spcPts val="1200"/>
              </a:spcBef>
              <a:spcAft>
                <a:spcPts val="1200"/>
              </a:spcAft>
              <a:buClr>
                <a:schemeClr val="accent1"/>
              </a:buClr>
              <a:buSzPct val="45000"/>
              <a:buFont typeface="StarSymbol" charset="0"/>
              <a:buChar char="●"/>
              <a:tabLst>
                <a:tab pos="538163" algn="l"/>
              </a:tabLst>
              <a:defRPr sz="2000">
                <a:solidFill>
                  <a:schemeClr val="tx1">
                    <a:lumMod val="75000"/>
                    <a:lumOff val="25000"/>
                  </a:schemeClr>
                </a:solidFill>
                <a:latin typeface="Tahoma" pitchFamily="34" charset="0"/>
                <a:cs typeface="Tahoma" pitchFamily="34" charset="0"/>
              </a:defRPr>
            </a:lvl3pPr>
            <a:lvl4pPr marL="901700" lvl="3" indent="-457200" hangingPunct="0">
              <a:lnSpc>
                <a:spcPct val="100000"/>
              </a:lnSpc>
              <a:spcBef>
                <a:spcPts val="600"/>
              </a:spcBef>
              <a:spcAft>
                <a:spcPts val="1200"/>
              </a:spcAft>
              <a:buClr>
                <a:schemeClr val="accent1"/>
              </a:buClr>
              <a:buSzPct val="45000"/>
              <a:buFont typeface="Wingdings" panose="05000000000000000000" pitchFamily="2" charset="2"/>
              <a:buChar char="Ø"/>
              <a:tabLst>
                <a:tab pos="538163" algn="l"/>
              </a:tabLst>
              <a:defRPr sz="2000">
                <a:solidFill>
                  <a:schemeClr val="accent1">
                    <a:lumMod val="75000"/>
                  </a:schemeClr>
                </a:solidFill>
                <a:latin typeface="Tahoma" pitchFamily="34" charset="0"/>
                <a:cs typeface="Tahoma" pitchFamily="34" charset="0"/>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pPr lvl="1"/>
            <a:r>
              <a:rPr lang="es-AR" dirty="0"/>
              <a:t>Para asegurar la mejora en el desempeño de la organización y la satisfacción de las partes interesadas (cliente, accionistas, proveedores, empleados, sociedad), la Dirección debe asegurarse la calidad de los datos (validez y propósito) para la toma de decisiones y evaluación de esta satisfacción.</a:t>
            </a:r>
          </a:p>
          <a:p>
            <a:pPr lvl="1"/>
            <a:r>
              <a:rPr lang="es-AR" dirty="0"/>
              <a:t>Esta calidad tiene impacto en las mediciones empleadas para evaluar el logro de los objetivos previstos, tanto a nivel estratégico como operativo.</a:t>
            </a:r>
          </a:p>
          <a:p>
            <a:pPr lvl="1"/>
            <a:r>
              <a:rPr lang="es-AR" dirty="0"/>
              <a:t>La Mejora Continua debe identificar la Razón para la Mejora, identificando los motivos que justifican emprenderla. Se deben recopilar y analizar datos que permitan descubrir los tipos de problemas a los que frecuentemente se enfrenta la organización, analizar sus causas raíz, identificar soluciones posibles y evaluar los efectos de implementarlas, seleccionar e implementar la solución y evaluar la eficacia de la misma a través de la observación de la no recurrencia.</a:t>
            </a:r>
          </a:p>
          <a:p>
            <a:pPr lvl="1"/>
            <a:r>
              <a:rPr lang="es-AR" dirty="0"/>
              <a:t>Fuentes de datos básicas para la mejora continua son: evaluaciones de satisfacción de clientes (cualquier método), hallazgos de auditorías/evaluaciones de adherencia, evaluaciones de desempeño del personal, evaluaciones de proveedores, evaluaciones de resultados de </a:t>
            </a:r>
            <a:r>
              <a:rPr lang="es-AR" dirty="0" err="1"/>
              <a:t>scorecard</a:t>
            </a:r>
            <a:r>
              <a:rPr lang="es-AR" dirty="0"/>
              <a:t>. </a:t>
            </a:r>
          </a:p>
          <a:p>
            <a:pPr lvl="1"/>
            <a:r>
              <a:rPr lang="es-AR" dirty="0"/>
              <a:t>Estos análisis deben incluir análisis de tendencias de los resultados.</a:t>
            </a:r>
          </a:p>
          <a:p>
            <a:pPr lvl="1"/>
            <a:r>
              <a:rPr lang="es-AR" dirty="0"/>
              <a:t>Las fuentes de datos y los mecanismos de análisis deben ajustarse según la necesidad del negocio.</a:t>
            </a:r>
          </a:p>
          <a:p>
            <a:pPr lvl="1"/>
            <a:endParaRPr lang="es-AR" dirty="0"/>
          </a:p>
          <a:p>
            <a:pPr lvl="1"/>
            <a:endParaRPr lang="es-AR" dirty="0"/>
          </a:p>
          <a:p>
            <a:pPr lvl="1"/>
            <a:endParaRPr lang="es-AR" dirty="0"/>
          </a:p>
        </p:txBody>
      </p:sp>
      <p:sp>
        <p:nvSpPr>
          <p:cNvPr id="18" name="Pentágono 17"/>
          <p:cNvSpPr/>
          <p:nvPr/>
        </p:nvSpPr>
        <p:spPr>
          <a:xfrm>
            <a:off x="1392291" y="1861185"/>
            <a:ext cx="3728864" cy="3744088"/>
          </a:xfrm>
          <a:prstGeom prst="homePlate">
            <a:avLst>
              <a:gd name="adj" fmla="val 34774"/>
            </a:avLst>
          </a:prstGeom>
          <a:solidFill>
            <a:srgbClr val="C0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CuadroTexto 18"/>
          <p:cNvSpPr txBox="1"/>
          <p:nvPr/>
        </p:nvSpPr>
        <p:spPr>
          <a:xfrm>
            <a:off x="1437906" y="1069300"/>
            <a:ext cx="2332690" cy="461665"/>
          </a:xfrm>
          <a:prstGeom prst="rect">
            <a:avLst/>
          </a:prstGeom>
          <a:noFill/>
        </p:spPr>
        <p:txBody>
          <a:bodyPr wrap="none" rtlCol="0">
            <a:spAutoFit/>
          </a:bodyPr>
          <a:lstStyle>
            <a:defPPr>
              <a:defRPr lang="es-AR"/>
            </a:defPPr>
            <a:lvl1pPr algn="ctr">
              <a:defRPr sz="2400" b="1"/>
            </a:lvl1pPr>
          </a:lstStyle>
          <a:p>
            <a:r>
              <a:rPr lang="es-AR" dirty="0"/>
              <a:t>Mejora Continua</a:t>
            </a:r>
          </a:p>
        </p:txBody>
      </p:sp>
      <p:sp>
        <p:nvSpPr>
          <p:cNvPr id="16" name="Rectángulo redondeado 15"/>
          <p:cNvSpPr/>
          <p:nvPr/>
        </p:nvSpPr>
        <p:spPr>
          <a:xfrm>
            <a:off x="1651293" y="4161838"/>
            <a:ext cx="96454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Productivos</a:t>
            </a:r>
          </a:p>
        </p:txBody>
      </p:sp>
      <p:sp>
        <p:nvSpPr>
          <p:cNvPr id="20" name="Rectángulo redondeado 19"/>
          <p:cNvSpPr/>
          <p:nvPr/>
        </p:nvSpPr>
        <p:spPr>
          <a:xfrm>
            <a:off x="2692452" y="4156922"/>
            <a:ext cx="93610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Soporte</a:t>
            </a:r>
          </a:p>
        </p:txBody>
      </p:sp>
      <p:sp>
        <p:nvSpPr>
          <p:cNvPr id="21" name="Rectángulo redondeado 20"/>
          <p:cNvSpPr/>
          <p:nvPr/>
        </p:nvSpPr>
        <p:spPr>
          <a:xfrm>
            <a:off x="1639707" y="5001882"/>
            <a:ext cx="96454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Productivos</a:t>
            </a:r>
          </a:p>
        </p:txBody>
      </p:sp>
      <p:sp>
        <p:nvSpPr>
          <p:cNvPr id="22" name="Rectángulo redondeado 21"/>
          <p:cNvSpPr/>
          <p:nvPr/>
        </p:nvSpPr>
        <p:spPr>
          <a:xfrm>
            <a:off x="2680866" y="4996966"/>
            <a:ext cx="93610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Soporte</a:t>
            </a:r>
          </a:p>
        </p:txBody>
      </p:sp>
      <p:sp>
        <p:nvSpPr>
          <p:cNvPr id="14" name="Flecha arriba 13"/>
          <p:cNvSpPr/>
          <p:nvPr/>
        </p:nvSpPr>
        <p:spPr>
          <a:xfrm>
            <a:off x="3523541" y="3157097"/>
            <a:ext cx="331182" cy="2079048"/>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CuadroTexto 22"/>
          <p:cNvSpPr txBox="1"/>
          <p:nvPr/>
        </p:nvSpPr>
        <p:spPr>
          <a:xfrm>
            <a:off x="1604934" y="6229839"/>
            <a:ext cx="9475977" cy="584775"/>
          </a:xfrm>
          <a:prstGeom prst="rect">
            <a:avLst/>
          </a:prstGeom>
          <a:solidFill>
            <a:srgbClr val="BFBFBF"/>
          </a:solidFill>
        </p:spPr>
        <p:txBody>
          <a:bodyPr wrap="square" rtlCol="0" anchor="ctr">
            <a:spAutoFit/>
          </a:bodyPr>
          <a:lstStyle/>
          <a:p>
            <a:pPr algn="ctr"/>
            <a:r>
              <a:rPr lang="es-AR" sz="1600" b="1" dirty="0">
                <a:latin typeface="Franklin Gothic Demi" panose="020B0703020102020204" pitchFamily="34" charset="0"/>
              </a:rPr>
              <a:t>El nivel de adecuación del esquema de mejora continua que se implemente es lo que permite identificar el nivel de valor que se agrega al negocio a través del sistema de gestión</a:t>
            </a:r>
          </a:p>
        </p:txBody>
      </p:sp>
      <p:sp>
        <p:nvSpPr>
          <p:cNvPr id="24" name="Título 2"/>
          <p:cNvSpPr txBox="1">
            <a:spLocks/>
          </p:cNvSpPr>
          <p:nvPr/>
        </p:nvSpPr>
        <p:spPr>
          <a:xfrm>
            <a:off x="498070" y="30165"/>
            <a:ext cx="10058400" cy="78019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000" kern="1200" spc="-50" baseline="0">
                <a:solidFill>
                  <a:schemeClr val="bg1"/>
                </a:solidFill>
                <a:latin typeface="+mj-lt"/>
                <a:ea typeface="+mj-ea"/>
                <a:cs typeface="+mj-cs"/>
              </a:defRPr>
            </a:lvl1pPr>
          </a:lstStyle>
          <a:p>
            <a:r>
              <a:rPr lang="es-AR" dirty="0" smtClean="0">
                <a:solidFill>
                  <a:schemeClr val="tx1"/>
                </a:solidFill>
              </a:rPr>
              <a:t>Enfoque de la Norma</a:t>
            </a:r>
            <a:endParaRPr lang="es-AR" dirty="0">
              <a:solidFill>
                <a:schemeClr val="tx1"/>
              </a:solidFill>
            </a:endParaRPr>
          </a:p>
        </p:txBody>
      </p:sp>
    </p:spTree>
    <p:extLst>
      <p:ext uri="{BB962C8B-B14F-4D97-AF65-F5344CB8AC3E}">
        <p14:creationId xmlns:p14="http://schemas.microsoft.com/office/powerpoint/2010/main" val="2759186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8" name="Título 2"/>
          <p:cNvSpPr txBox="1">
            <a:spLocks/>
          </p:cNvSpPr>
          <p:nvPr/>
        </p:nvSpPr>
        <p:spPr>
          <a:xfrm>
            <a:off x="498070" y="30165"/>
            <a:ext cx="10058400" cy="78019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000" kern="1200" spc="-50" baseline="0">
                <a:solidFill>
                  <a:schemeClr val="bg1"/>
                </a:solidFill>
                <a:latin typeface="+mj-lt"/>
                <a:ea typeface="+mj-ea"/>
                <a:cs typeface="+mj-cs"/>
              </a:defRPr>
            </a:lvl1pPr>
          </a:lstStyle>
          <a:p>
            <a:r>
              <a:rPr lang="es-AR" dirty="0" smtClean="0">
                <a:solidFill>
                  <a:schemeClr val="tx1"/>
                </a:solidFill>
              </a:rPr>
              <a:t>Estructura de la Norma</a:t>
            </a:r>
            <a:endParaRPr lang="es-AR" dirty="0">
              <a:solidFill>
                <a:schemeClr val="tx1"/>
              </a:solidFill>
            </a:endParaRPr>
          </a:p>
        </p:txBody>
      </p:sp>
      <p:pic>
        <p:nvPicPr>
          <p:cNvPr id="3" name="Imagen 2"/>
          <p:cNvPicPr>
            <a:picLocks noChangeAspect="1"/>
          </p:cNvPicPr>
          <p:nvPr/>
        </p:nvPicPr>
        <p:blipFill>
          <a:blip r:embed="rId3"/>
          <a:stretch>
            <a:fillRect/>
          </a:stretch>
        </p:blipFill>
        <p:spPr>
          <a:xfrm>
            <a:off x="1864379" y="1079500"/>
            <a:ext cx="8543925" cy="4819650"/>
          </a:xfrm>
          <a:prstGeom prst="rect">
            <a:avLst/>
          </a:prstGeom>
        </p:spPr>
      </p:pic>
    </p:spTree>
    <p:extLst>
      <p:ext uri="{BB962C8B-B14F-4D97-AF65-F5344CB8AC3E}">
        <p14:creationId xmlns:p14="http://schemas.microsoft.com/office/powerpoint/2010/main" val="185560082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pic>
        <p:nvPicPr>
          <p:cNvPr id="624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1079500"/>
            <a:ext cx="8135938" cy="4679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ítulo 2"/>
          <p:cNvSpPr txBox="1">
            <a:spLocks/>
          </p:cNvSpPr>
          <p:nvPr/>
        </p:nvSpPr>
        <p:spPr>
          <a:xfrm>
            <a:off x="498070" y="30165"/>
            <a:ext cx="10058400" cy="78019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000" kern="1200" spc="-50" baseline="0">
                <a:solidFill>
                  <a:schemeClr val="bg1"/>
                </a:solidFill>
                <a:latin typeface="+mj-lt"/>
                <a:ea typeface="+mj-ea"/>
                <a:cs typeface="+mj-cs"/>
              </a:defRPr>
            </a:lvl1pPr>
          </a:lstStyle>
          <a:p>
            <a:r>
              <a:rPr lang="es-AR" dirty="0" smtClean="0">
                <a:solidFill>
                  <a:schemeClr val="tx1"/>
                </a:solidFill>
              </a:rPr>
              <a:t>ISO 9001:2008</a:t>
            </a:r>
            <a:endParaRPr lang="es-AR" dirty="0">
              <a:solidFill>
                <a:schemeClr val="tx1"/>
              </a:solidFill>
            </a:endParaRPr>
          </a:p>
        </p:txBody>
      </p:sp>
    </p:spTree>
    <p:extLst>
      <p:ext uri="{BB962C8B-B14F-4D97-AF65-F5344CB8AC3E}">
        <p14:creationId xmlns:p14="http://schemas.microsoft.com/office/powerpoint/2010/main" val="390199962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792071" y="30165"/>
            <a:ext cx="8054788" cy="6691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2465"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6" name="Título 2"/>
          <p:cNvSpPr txBox="1">
            <a:spLocks/>
          </p:cNvSpPr>
          <p:nvPr/>
        </p:nvSpPr>
        <p:spPr>
          <a:xfrm>
            <a:off x="498070" y="30165"/>
            <a:ext cx="10058400" cy="78019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000" kern="1200" spc="-50" baseline="0">
                <a:solidFill>
                  <a:schemeClr val="bg1"/>
                </a:solidFill>
                <a:latin typeface="+mj-lt"/>
                <a:ea typeface="+mj-ea"/>
                <a:cs typeface="+mj-cs"/>
              </a:defRPr>
            </a:lvl1pPr>
          </a:lstStyle>
          <a:p>
            <a:r>
              <a:rPr lang="es-AR" dirty="0" smtClean="0">
                <a:solidFill>
                  <a:schemeClr val="tx1"/>
                </a:solidFill>
              </a:rPr>
              <a:t>ISO 9001:2015</a:t>
            </a:r>
            <a:endParaRPr lang="es-AR" dirty="0">
              <a:solidFill>
                <a:schemeClr val="tx1"/>
              </a:solidFill>
            </a:endParaRPr>
          </a:p>
        </p:txBody>
      </p:sp>
      <p:pic>
        <p:nvPicPr>
          <p:cNvPr id="3" name="Imagen 2"/>
          <p:cNvPicPr>
            <a:picLocks noChangeAspect="1"/>
          </p:cNvPicPr>
          <p:nvPr/>
        </p:nvPicPr>
        <p:blipFill>
          <a:blip r:embed="rId3"/>
          <a:stretch>
            <a:fillRect/>
          </a:stretch>
        </p:blipFill>
        <p:spPr>
          <a:xfrm>
            <a:off x="3792071" y="38093"/>
            <a:ext cx="8054788" cy="6683383"/>
          </a:xfrm>
          <a:prstGeom prst="rect">
            <a:avLst/>
          </a:prstGeom>
        </p:spPr>
      </p:pic>
      <p:sp>
        <p:nvSpPr>
          <p:cNvPr id="5" name="CuadroTexto 4"/>
          <p:cNvSpPr txBox="1"/>
          <p:nvPr/>
        </p:nvSpPr>
        <p:spPr>
          <a:xfrm>
            <a:off x="403412" y="2383027"/>
            <a:ext cx="2985247" cy="2308324"/>
          </a:xfrm>
          <a:prstGeom prst="rect">
            <a:avLst/>
          </a:prstGeom>
          <a:solidFill>
            <a:srgbClr val="F1FC8C"/>
          </a:solidFill>
        </p:spPr>
        <p:txBody>
          <a:bodyPr wrap="square" rtlCol="0">
            <a:spAutoFit/>
          </a:bodyPr>
          <a:lstStyle/>
          <a:p>
            <a:pPr algn="ctr"/>
            <a:r>
              <a:rPr lang="es-AR" sz="2400" dirty="0" smtClean="0"/>
              <a:t>La nueva versión de la ISO modifica su estructura de acuerdo a </a:t>
            </a:r>
            <a:r>
              <a:rPr lang="es-AR" sz="2400" dirty="0" err="1" smtClean="0"/>
              <a:t>losliineamientos</a:t>
            </a:r>
            <a:r>
              <a:rPr lang="es-AR" sz="2400" dirty="0" smtClean="0"/>
              <a:t> establecidos en el ANEXO SL</a:t>
            </a:r>
            <a:endParaRPr lang="es-AR" sz="2400" dirty="0"/>
          </a:p>
        </p:txBody>
      </p:sp>
    </p:spTree>
    <p:extLst>
      <p:ext uri="{BB962C8B-B14F-4D97-AF65-F5344CB8AC3E}">
        <p14:creationId xmlns:p14="http://schemas.microsoft.com/office/powerpoint/2010/main" val="159032843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98070" y="0"/>
            <a:ext cx="10058400" cy="780197"/>
          </a:xfrm>
        </p:spPr>
        <p:txBody>
          <a:bodyPr/>
          <a:lstStyle/>
          <a:p>
            <a:r>
              <a:rPr lang="es-AR" dirty="0" smtClean="0"/>
              <a:t>Estándares de Calidad</a:t>
            </a:r>
            <a:endParaRPr lang="es-AR" dirty="0"/>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94827EC4-A253-48F8-B3EA-336E6B756C6F}" type="slidenum">
              <a:rPr lang="en-US" altLang="es-AR">
                <a:latin typeface="Arial" panose="020B0604020202020204" pitchFamily="34" charset="0"/>
              </a:rPr>
              <a:pPr eaLnBrk="1" hangingPunct="1"/>
              <a:t>3</a:t>
            </a:fld>
            <a:endParaRPr lang="en-US" altLang="es-AR">
              <a:latin typeface="Arial" panose="020B0604020202020204" pitchFamily="34" charset="0"/>
            </a:endParaRPr>
          </a:p>
        </p:txBody>
      </p:sp>
      <p:sp>
        <p:nvSpPr>
          <p:cNvPr id="37892" name="TextBox 23"/>
          <p:cNvSpPr txBox="1">
            <a:spLocks noChangeArrowheads="1"/>
          </p:cNvSpPr>
          <p:nvPr/>
        </p:nvSpPr>
        <p:spPr bwMode="auto">
          <a:xfrm>
            <a:off x="1630364" y="3213100"/>
            <a:ext cx="8929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es-AR" altLang="es-AR" sz="3200" b="1" dirty="0">
                <a:latin typeface="Arial" panose="020B0604020202020204" pitchFamily="34" charset="0"/>
                <a:cs typeface="Arial" panose="020B0604020202020204" pitchFamily="34" charset="0"/>
              </a:rPr>
              <a:t>¿ Son importantes los estándares ?</a:t>
            </a:r>
          </a:p>
        </p:txBody>
      </p:sp>
    </p:spTree>
    <p:extLst>
      <p:ext uri="{BB962C8B-B14F-4D97-AF65-F5344CB8AC3E}">
        <p14:creationId xmlns:p14="http://schemas.microsoft.com/office/powerpoint/2010/main" val="17672837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471705" y="990600"/>
            <a:ext cx="5055565" cy="2357718"/>
          </a:xfrm>
          <a:solidFill>
            <a:schemeClr val="accent3">
              <a:lumMod val="20000"/>
              <a:lumOff val="80000"/>
            </a:schemeClr>
          </a:solidFill>
          <a:effectLst>
            <a:outerShdw blurRad="50800" dist="38100" dir="2700000" algn="tl" rotWithShape="0">
              <a:prstClr val="black">
                <a:alpha val="40000"/>
              </a:prstClr>
            </a:outerShdw>
          </a:effectLst>
        </p:spPr>
        <p:txBody>
          <a:bodyPr>
            <a:normAutofit/>
          </a:bodyPr>
          <a:lstStyle/>
          <a:p>
            <a:r>
              <a:rPr lang="es-AR" b="1" dirty="0" smtClean="0"/>
              <a:t>Estructura </a:t>
            </a:r>
            <a:r>
              <a:rPr lang="es-AR" b="1" dirty="0"/>
              <a:t>común de todas las normas de SG: </a:t>
            </a:r>
          </a:p>
          <a:p>
            <a:pPr marL="363538" indent="-363538">
              <a:spcBef>
                <a:spcPts val="600"/>
              </a:spcBef>
              <a:buFont typeface="Arial" panose="020B0604020202020204" pitchFamily="34" charset="0"/>
              <a:buChar char="•"/>
            </a:pPr>
            <a:r>
              <a:rPr lang="es-AR" dirty="0" smtClean="0"/>
              <a:t>10 </a:t>
            </a:r>
            <a:r>
              <a:rPr lang="es-AR" dirty="0"/>
              <a:t>cláusulas </a:t>
            </a:r>
          </a:p>
          <a:p>
            <a:pPr marL="363538" indent="-363538">
              <a:spcBef>
                <a:spcPts val="600"/>
              </a:spcBef>
              <a:buFont typeface="Arial" panose="020B0604020202020204" pitchFamily="34" charset="0"/>
              <a:buChar char="•"/>
            </a:pPr>
            <a:r>
              <a:rPr lang="es-AR" dirty="0" smtClean="0"/>
              <a:t>varias </a:t>
            </a:r>
            <a:r>
              <a:rPr lang="es-AR" dirty="0" err="1"/>
              <a:t>subcláusulas</a:t>
            </a:r>
            <a:r>
              <a:rPr lang="es-AR" dirty="0"/>
              <a:t> </a:t>
            </a:r>
          </a:p>
          <a:p>
            <a:pPr marL="363538" indent="-363538">
              <a:spcBef>
                <a:spcPts val="600"/>
              </a:spcBef>
              <a:buFont typeface="Arial" panose="020B0604020202020204" pitchFamily="34" charset="0"/>
              <a:buChar char="•"/>
            </a:pPr>
            <a:r>
              <a:rPr lang="es-AR" dirty="0" smtClean="0"/>
              <a:t>texto </a:t>
            </a:r>
            <a:r>
              <a:rPr lang="es-AR" dirty="0"/>
              <a:t>idéntico para las </a:t>
            </a:r>
            <a:r>
              <a:rPr lang="es-AR" dirty="0" err="1"/>
              <a:t>subcláusulas</a:t>
            </a:r>
            <a:r>
              <a:rPr lang="es-AR" dirty="0"/>
              <a:t> </a:t>
            </a:r>
          </a:p>
          <a:p>
            <a:pPr marL="363538" indent="-363538">
              <a:spcBef>
                <a:spcPts val="600"/>
              </a:spcBef>
              <a:buFont typeface="Arial" panose="020B0604020202020204" pitchFamily="34" charset="0"/>
              <a:buChar char="•"/>
            </a:pPr>
            <a:r>
              <a:rPr lang="es-AR" dirty="0" smtClean="0"/>
              <a:t>definiciones comunes</a:t>
            </a:r>
            <a:endParaRPr lang="es-AR" dirty="0"/>
          </a:p>
        </p:txBody>
      </p:sp>
      <p:sp>
        <p:nvSpPr>
          <p:cNvPr id="4" name="Título 2"/>
          <p:cNvSpPr txBox="1">
            <a:spLocks/>
          </p:cNvSpPr>
          <p:nvPr/>
        </p:nvSpPr>
        <p:spPr>
          <a:xfrm>
            <a:off x="498070" y="30165"/>
            <a:ext cx="10058400" cy="78019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000" kern="1200" spc="-50" baseline="0">
                <a:solidFill>
                  <a:schemeClr val="bg1"/>
                </a:solidFill>
                <a:latin typeface="+mj-lt"/>
                <a:ea typeface="+mj-ea"/>
                <a:cs typeface="+mj-cs"/>
              </a:defRPr>
            </a:lvl1pPr>
          </a:lstStyle>
          <a:p>
            <a:r>
              <a:rPr lang="es-AR" dirty="0" smtClean="0">
                <a:solidFill>
                  <a:schemeClr val="tx1"/>
                </a:solidFill>
              </a:rPr>
              <a:t>ANEXO SL</a:t>
            </a:r>
            <a:endParaRPr lang="es-AR" dirty="0">
              <a:solidFill>
                <a:schemeClr val="tx1"/>
              </a:solidFill>
            </a:endParaRPr>
          </a:p>
        </p:txBody>
      </p:sp>
      <p:sp>
        <p:nvSpPr>
          <p:cNvPr id="6" name="Marcador de contenido 1"/>
          <p:cNvSpPr txBox="1">
            <a:spLocks/>
          </p:cNvSpPr>
          <p:nvPr/>
        </p:nvSpPr>
        <p:spPr>
          <a:xfrm>
            <a:off x="3534864" y="2778847"/>
            <a:ext cx="4342871" cy="1900729"/>
          </a:xfrm>
          <a:prstGeom prst="rect">
            <a:avLst/>
          </a:prstGeom>
          <a:solidFill>
            <a:schemeClr val="bg2"/>
          </a:solidFill>
          <a:effectLst>
            <a:outerShdw blurRad="50800" dist="38100" dir="2700000" algn="tl" rotWithShape="0">
              <a:prstClr val="black">
                <a:alpha val="40000"/>
              </a:prstClr>
            </a:outerShdw>
          </a:effectLst>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AR" b="1" dirty="0" smtClean="0"/>
              <a:t>Lineamientos de cómo usarla: </a:t>
            </a:r>
          </a:p>
          <a:p>
            <a:pPr marL="363538" indent="-363538">
              <a:spcBef>
                <a:spcPts val="600"/>
              </a:spcBef>
              <a:buFont typeface="Arial" panose="020B0604020202020204" pitchFamily="34" charset="0"/>
              <a:buChar char="•"/>
            </a:pPr>
            <a:r>
              <a:rPr lang="es-AR" dirty="0" smtClean="0"/>
              <a:t>Los 10 títulos básicos son intocables</a:t>
            </a:r>
          </a:p>
          <a:p>
            <a:pPr marL="363538" indent="-363538">
              <a:spcBef>
                <a:spcPts val="600"/>
              </a:spcBef>
              <a:buFont typeface="Arial" panose="020B0604020202020204" pitchFamily="34" charset="0"/>
              <a:buChar char="•"/>
            </a:pPr>
            <a:r>
              <a:rPr lang="es-AR" dirty="0" smtClean="0"/>
              <a:t>Se pueden agregar </a:t>
            </a:r>
            <a:r>
              <a:rPr lang="es-AR" dirty="0" err="1" smtClean="0"/>
              <a:t>subcláusulas</a:t>
            </a:r>
            <a:r>
              <a:rPr lang="es-AR" dirty="0" smtClean="0"/>
              <a:t> </a:t>
            </a:r>
          </a:p>
          <a:p>
            <a:pPr marL="363538" indent="-363538">
              <a:spcBef>
                <a:spcPts val="600"/>
              </a:spcBef>
              <a:buFont typeface="Arial" panose="020B0604020202020204" pitchFamily="34" charset="0"/>
              <a:buChar char="•"/>
            </a:pPr>
            <a:r>
              <a:rPr lang="es-AR" dirty="0" smtClean="0"/>
              <a:t>Se puede insertar texto</a:t>
            </a:r>
          </a:p>
          <a:p>
            <a:endParaRPr lang="es-AR" dirty="0"/>
          </a:p>
        </p:txBody>
      </p:sp>
      <p:sp>
        <p:nvSpPr>
          <p:cNvPr id="7" name="Rectángulo 6"/>
          <p:cNvSpPr/>
          <p:nvPr/>
        </p:nvSpPr>
        <p:spPr>
          <a:xfrm>
            <a:off x="6472517" y="4077425"/>
            <a:ext cx="5589494" cy="2390398"/>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vert="horz" lIns="0" tIns="45720" rIns="0" bIns="45720" rtlCol="0">
            <a:normAutofit/>
          </a:bodyPr>
          <a:lstStyle/>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s-AR" sz="2000" b="1" dirty="0">
                <a:solidFill>
                  <a:schemeClr val="tx1">
                    <a:lumMod val="75000"/>
                    <a:lumOff val="25000"/>
                  </a:schemeClr>
                </a:solidFill>
              </a:rPr>
              <a:t>Beneficios del Anexo SL</a:t>
            </a:r>
          </a:p>
          <a:p>
            <a:pPr marL="342900" indent="-342900">
              <a:lnSpc>
                <a:spcPct val="90000"/>
              </a:lnSpc>
              <a:spcBef>
                <a:spcPts val="1200"/>
              </a:spcBef>
              <a:spcAft>
                <a:spcPts val="200"/>
              </a:spcAft>
              <a:buClr>
                <a:schemeClr val="accent1"/>
              </a:buClr>
              <a:buSzPct val="100000"/>
              <a:buFont typeface="Arial" panose="020B0604020202020204" pitchFamily="34" charset="0"/>
              <a:buChar char="•"/>
            </a:pPr>
            <a:r>
              <a:rPr lang="es-AR" sz="2000" dirty="0" smtClean="0">
                <a:solidFill>
                  <a:schemeClr val="tx1">
                    <a:lumMod val="75000"/>
                    <a:lumOff val="25000"/>
                  </a:schemeClr>
                </a:solidFill>
              </a:rPr>
              <a:t>Mejora </a:t>
            </a:r>
            <a:r>
              <a:rPr lang="es-AR" sz="2000" dirty="0">
                <a:solidFill>
                  <a:schemeClr val="tx1">
                    <a:lumMod val="75000"/>
                    <a:lumOff val="25000"/>
                  </a:schemeClr>
                </a:solidFill>
              </a:rPr>
              <a:t>la coherencia y armonización de las normas de sistemas de gestión integrados.</a:t>
            </a:r>
          </a:p>
          <a:p>
            <a:pPr marL="342900" indent="-342900">
              <a:lnSpc>
                <a:spcPct val="90000"/>
              </a:lnSpc>
              <a:spcBef>
                <a:spcPts val="1200"/>
              </a:spcBef>
              <a:spcAft>
                <a:spcPts val="200"/>
              </a:spcAft>
              <a:buClr>
                <a:schemeClr val="accent1"/>
              </a:buClr>
              <a:buSzPct val="100000"/>
              <a:buFont typeface="Arial" panose="020B0604020202020204" pitchFamily="34" charset="0"/>
              <a:buChar char="•"/>
            </a:pPr>
            <a:r>
              <a:rPr lang="es-AR" sz="2000" dirty="0" smtClean="0">
                <a:solidFill>
                  <a:schemeClr val="tx1">
                    <a:lumMod val="75000"/>
                    <a:lumOff val="25000"/>
                  </a:schemeClr>
                </a:solidFill>
              </a:rPr>
              <a:t>Previene </a:t>
            </a:r>
            <a:r>
              <a:rPr lang="es-AR" sz="2000" dirty="0">
                <a:solidFill>
                  <a:schemeClr val="tx1">
                    <a:lumMod val="75000"/>
                    <a:lumOff val="25000"/>
                  </a:schemeClr>
                </a:solidFill>
              </a:rPr>
              <a:t>en gran medida posibles duplicidades y confusión en el proceso de implementación de sistemas de gestión en base a varias normas en una misma organización.</a:t>
            </a:r>
          </a:p>
        </p:txBody>
      </p:sp>
    </p:spTree>
    <p:extLst>
      <p:ext uri="{BB962C8B-B14F-4D97-AF65-F5344CB8AC3E}">
        <p14:creationId xmlns:p14="http://schemas.microsoft.com/office/powerpoint/2010/main" val="2741846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29168" y="1850651"/>
            <a:ext cx="9134475" cy="3371850"/>
          </a:xfrm>
          <a:prstGeom prst="rect">
            <a:avLst/>
          </a:prstGeom>
          <a:ln>
            <a:noFill/>
          </a:ln>
          <a:effectLst>
            <a:softEdge rad="112500"/>
          </a:effectLst>
        </p:spPr>
      </p:pic>
      <p:sp>
        <p:nvSpPr>
          <p:cNvPr id="5" name="Título 2"/>
          <p:cNvSpPr txBox="1">
            <a:spLocks noGrp="1"/>
          </p:cNvSpPr>
          <p:nvPr>
            <p:ph type="title"/>
          </p:nvPr>
        </p:nvSpPr>
        <p:spPr>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000" kern="1200" spc="-50" baseline="0">
                <a:solidFill>
                  <a:schemeClr val="bg1"/>
                </a:solidFill>
                <a:latin typeface="+mj-lt"/>
                <a:ea typeface="+mj-ea"/>
                <a:cs typeface="+mj-cs"/>
              </a:defRPr>
            </a:lvl1pPr>
          </a:lstStyle>
          <a:p>
            <a:r>
              <a:rPr lang="es-AR" dirty="0" smtClean="0">
                <a:solidFill>
                  <a:schemeClr val="tx1"/>
                </a:solidFill>
              </a:rPr>
              <a:t>ANEXO SL – El ciclo PHVA </a:t>
            </a:r>
            <a:endParaRPr lang="es-AR" dirty="0">
              <a:solidFill>
                <a:schemeClr val="tx1"/>
              </a:solidFill>
            </a:endParaRPr>
          </a:p>
        </p:txBody>
      </p:sp>
    </p:spTree>
    <p:extLst>
      <p:ext uri="{BB962C8B-B14F-4D97-AF65-F5344CB8AC3E}">
        <p14:creationId xmlns:p14="http://schemas.microsoft.com/office/powerpoint/2010/main" val="1290376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1"/>
          <p:cNvSpPr txBox="1">
            <a:spLocks noChangeArrowheads="1"/>
          </p:cNvSpPr>
          <p:nvPr/>
        </p:nvSpPr>
        <p:spPr bwMode="auto">
          <a:xfrm>
            <a:off x="9448800" y="6218975"/>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63490" name="Text Box 2"/>
          <p:cNvSpPr txBox="1">
            <a:spLocks noChangeArrowheads="1"/>
          </p:cNvSpPr>
          <p:nvPr/>
        </p:nvSpPr>
        <p:spPr bwMode="auto">
          <a:xfrm>
            <a:off x="3490914" y="238862"/>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dirty="0">
                <a:solidFill>
                  <a:srgbClr val="000080"/>
                </a:solidFill>
                <a:latin typeface="Calibri" panose="020F0502020204030204" pitchFamily="34" charset="0"/>
              </a:rPr>
              <a:t>ISO </a:t>
            </a:r>
            <a:r>
              <a:rPr lang="es-AR" altLang="es-AR" sz="3200" b="1" i="1" dirty="0" smtClean="0">
                <a:solidFill>
                  <a:srgbClr val="000080"/>
                </a:solidFill>
                <a:latin typeface="Calibri" panose="020F0502020204030204" pitchFamily="34" charset="0"/>
              </a:rPr>
              <a:t>9000</a:t>
            </a:r>
            <a:endParaRPr lang="es-AR" altLang="es-AR" sz="3200" b="1" i="1" dirty="0">
              <a:solidFill>
                <a:srgbClr val="000080"/>
              </a:solidFill>
              <a:latin typeface="Calibri" panose="020F0502020204030204" pitchFamily="34" charset="0"/>
            </a:endParaRPr>
          </a:p>
        </p:txBody>
      </p:sp>
      <p:sp>
        <p:nvSpPr>
          <p:cNvPr id="63492" name="Text Box 4"/>
          <p:cNvSpPr txBox="1">
            <a:spLocks noChangeArrowheads="1"/>
          </p:cNvSpPr>
          <p:nvPr/>
        </p:nvSpPr>
        <p:spPr bwMode="auto">
          <a:xfrm>
            <a:off x="2603501" y="1204062"/>
            <a:ext cx="7959725" cy="639762"/>
          </a:xfrm>
          <a:prstGeom prst="rect">
            <a:avLst/>
          </a:prstGeom>
          <a:solidFill>
            <a:srgbClr val="E6E6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r>
              <a:rPr lang="es-AR" altLang="es-AR" u="sng" dirty="0">
                <a:solidFill>
                  <a:srgbClr val="000080"/>
                </a:solidFill>
              </a:rPr>
              <a:t>requisito</a:t>
            </a:r>
          </a:p>
          <a:p>
            <a:r>
              <a:rPr lang="es-AR" altLang="es-AR" dirty="0">
                <a:solidFill>
                  <a:srgbClr val="000080"/>
                </a:solidFill>
              </a:rPr>
              <a:t>necesidad o expectativa establecida, generalmente implícita u obligatoria</a:t>
            </a:r>
          </a:p>
        </p:txBody>
      </p:sp>
      <p:sp>
        <p:nvSpPr>
          <p:cNvPr id="63493" name="Text Box 5"/>
          <p:cNvSpPr txBox="1">
            <a:spLocks noChangeArrowheads="1"/>
          </p:cNvSpPr>
          <p:nvPr/>
        </p:nvSpPr>
        <p:spPr bwMode="auto">
          <a:xfrm>
            <a:off x="1577976" y="1959712"/>
            <a:ext cx="9090025" cy="639762"/>
          </a:xfrm>
          <a:prstGeom prst="rect">
            <a:avLst/>
          </a:prstGeom>
          <a:solidFill>
            <a:srgbClr val="E6E6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9pPr>
          </a:lstStyle>
          <a:p>
            <a:r>
              <a:rPr lang="es-AR" altLang="es-AR" u="sng">
                <a:solidFill>
                  <a:srgbClr val="000080"/>
                </a:solidFill>
              </a:rPr>
              <a:t>calidad</a:t>
            </a:r>
          </a:p>
          <a:p>
            <a:r>
              <a:rPr lang="es-AR" altLang="es-AR">
                <a:solidFill>
                  <a:srgbClr val="000080"/>
                </a:solidFill>
              </a:rPr>
              <a:t>grado en el que un conjunto de características inherentes cumple con los requisitos</a:t>
            </a:r>
          </a:p>
        </p:txBody>
      </p:sp>
      <p:sp>
        <p:nvSpPr>
          <p:cNvPr id="63494" name="Text Box 6"/>
          <p:cNvSpPr txBox="1">
            <a:spLocks noChangeArrowheads="1"/>
          </p:cNvSpPr>
          <p:nvPr/>
        </p:nvSpPr>
        <p:spPr bwMode="auto">
          <a:xfrm>
            <a:off x="1597026" y="2742350"/>
            <a:ext cx="9070975" cy="912813"/>
          </a:xfrm>
          <a:prstGeom prst="rect">
            <a:avLst/>
          </a:prstGeom>
          <a:solidFill>
            <a:srgbClr val="E6E6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9pPr>
          </a:lstStyle>
          <a:p>
            <a:r>
              <a:rPr lang="es-AR" altLang="es-AR" u="sng">
                <a:solidFill>
                  <a:srgbClr val="000080"/>
                </a:solidFill>
              </a:rPr>
              <a:t>eficacia</a:t>
            </a:r>
          </a:p>
          <a:p>
            <a:r>
              <a:rPr lang="es-AR" altLang="es-AR">
                <a:solidFill>
                  <a:srgbClr val="000080"/>
                </a:solidFill>
              </a:rPr>
              <a:t>grado en que se realizan las actividades planificadas y se alcanzan los resultados planificados</a:t>
            </a:r>
          </a:p>
        </p:txBody>
      </p:sp>
      <p:sp>
        <p:nvSpPr>
          <p:cNvPr id="63495" name="Text Box 7"/>
          <p:cNvSpPr txBox="1">
            <a:spLocks noChangeArrowheads="1"/>
          </p:cNvSpPr>
          <p:nvPr/>
        </p:nvSpPr>
        <p:spPr bwMode="auto">
          <a:xfrm>
            <a:off x="3324226" y="3786925"/>
            <a:ext cx="7343775" cy="639763"/>
          </a:xfrm>
          <a:prstGeom prst="rect">
            <a:avLst/>
          </a:prstGeom>
          <a:solidFill>
            <a:srgbClr val="E6E6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r>
              <a:rPr lang="es-AR" altLang="es-AR" u="sng">
                <a:solidFill>
                  <a:srgbClr val="000080"/>
                </a:solidFill>
              </a:rPr>
              <a:t>eficiencia</a:t>
            </a:r>
          </a:p>
          <a:p>
            <a:r>
              <a:rPr lang="es-AR" altLang="es-AR">
                <a:solidFill>
                  <a:srgbClr val="000080"/>
                </a:solidFill>
              </a:rPr>
              <a:t>relación entre el resultado alcanzado y los recursos utilizados</a:t>
            </a:r>
          </a:p>
        </p:txBody>
      </p:sp>
      <p:sp>
        <p:nvSpPr>
          <p:cNvPr id="63496" name="Text Box 8"/>
          <p:cNvSpPr txBox="1">
            <a:spLocks noChangeArrowheads="1"/>
          </p:cNvSpPr>
          <p:nvPr/>
        </p:nvSpPr>
        <p:spPr bwMode="auto">
          <a:xfrm>
            <a:off x="1597026" y="4493362"/>
            <a:ext cx="5686425" cy="639762"/>
          </a:xfrm>
          <a:prstGeom prst="rect">
            <a:avLst/>
          </a:prstGeom>
          <a:solidFill>
            <a:srgbClr val="E6E6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r>
              <a:rPr lang="es-AR" altLang="es-AR" u="sng">
                <a:solidFill>
                  <a:srgbClr val="000080"/>
                </a:solidFill>
              </a:rPr>
              <a:t>cliente</a:t>
            </a:r>
          </a:p>
          <a:p>
            <a:r>
              <a:rPr lang="es-AR" altLang="es-AR">
                <a:solidFill>
                  <a:srgbClr val="000080"/>
                </a:solidFill>
              </a:rPr>
              <a:t>organización o persona que recibe un producto</a:t>
            </a:r>
          </a:p>
        </p:txBody>
      </p:sp>
      <p:sp>
        <p:nvSpPr>
          <p:cNvPr id="63497" name="Text Box 9"/>
          <p:cNvSpPr txBox="1">
            <a:spLocks noChangeArrowheads="1"/>
          </p:cNvSpPr>
          <p:nvPr/>
        </p:nvSpPr>
        <p:spPr bwMode="auto">
          <a:xfrm>
            <a:off x="1597026" y="5214087"/>
            <a:ext cx="9070975" cy="912812"/>
          </a:xfrm>
          <a:prstGeom prst="rect">
            <a:avLst/>
          </a:prstGeom>
          <a:solidFill>
            <a:srgbClr val="E6E6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Comic Sans MS" panose="030F0702030302020204" pitchFamily="66" charset="0"/>
                <a:ea typeface="Droid Sans Fallback" charset="0"/>
                <a:cs typeface="Droid Sans Fallback" charset="0"/>
              </a:defRPr>
            </a:lvl9pPr>
          </a:lstStyle>
          <a:p>
            <a:r>
              <a:rPr lang="es-AR" altLang="es-AR" u="sng">
                <a:solidFill>
                  <a:srgbClr val="000080"/>
                </a:solidFill>
              </a:rPr>
              <a:t>registro</a:t>
            </a:r>
          </a:p>
          <a:p>
            <a:r>
              <a:rPr lang="es-AR" altLang="es-AR">
                <a:solidFill>
                  <a:srgbClr val="000080"/>
                </a:solidFill>
              </a:rPr>
              <a:t>documento que presenta resultados obtenidos o proporciona evidencia de actividades desempeñadas</a:t>
            </a:r>
          </a:p>
        </p:txBody>
      </p:sp>
      <p:sp>
        <p:nvSpPr>
          <p:cNvPr id="12" name="Título 2"/>
          <p:cNvSpPr txBox="1">
            <a:spLocks/>
          </p:cNvSpPr>
          <p:nvPr/>
        </p:nvSpPr>
        <p:spPr>
          <a:xfrm>
            <a:off x="498070" y="30165"/>
            <a:ext cx="10058400" cy="78019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000" kern="1200" spc="-50" baseline="0">
                <a:solidFill>
                  <a:schemeClr val="bg1"/>
                </a:solidFill>
                <a:latin typeface="+mj-lt"/>
                <a:ea typeface="+mj-ea"/>
                <a:cs typeface="+mj-cs"/>
              </a:defRPr>
            </a:lvl1pPr>
          </a:lstStyle>
          <a:p>
            <a:r>
              <a:rPr lang="es-AR" dirty="0" smtClean="0">
                <a:solidFill>
                  <a:schemeClr val="tx1"/>
                </a:solidFill>
              </a:rPr>
              <a:t>Vocabulario</a:t>
            </a:r>
            <a:endParaRPr lang="es-AR" dirty="0">
              <a:solidFill>
                <a:schemeClr val="tx1"/>
              </a:solidFill>
            </a:endParaRPr>
          </a:p>
        </p:txBody>
      </p:sp>
    </p:spTree>
    <p:extLst>
      <p:ext uri="{BB962C8B-B14F-4D97-AF65-F5344CB8AC3E}">
        <p14:creationId xmlns:p14="http://schemas.microsoft.com/office/powerpoint/2010/main" val="380826293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6111038" y="1347536"/>
            <a:ext cx="6088983" cy="4390950"/>
          </a:xfrm>
          <a:prstGeom prst="rect">
            <a:avLst/>
          </a:prstGeom>
        </p:spPr>
      </p:pic>
      <p:pic>
        <p:nvPicPr>
          <p:cNvPr id="4" name="Picture 3" descr="MarcoPro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7536"/>
            <a:ext cx="5871411"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a:xfrm>
            <a:off x="91384" y="5943600"/>
            <a:ext cx="5670848" cy="400110"/>
          </a:xfrm>
          <a:prstGeom prst="rect">
            <a:avLst/>
          </a:prstGeom>
          <a:solidFill>
            <a:srgbClr val="FF9933"/>
          </a:solidFill>
        </p:spPr>
        <p:txBody>
          <a:bodyPr wrap="none" rtlCol="0">
            <a:spAutoFit/>
          </a:bodyPr>
          <a:lstStyle/>
          <a:p>
            <a:r>
              <a:rPr lang="es-AR" sz="2000" b="1" dirty="0" smtClean="0"/>
              <a:t>Sistema de Gestión de Calidad según ISO 9001:2008</a:t>
            </a:r>
            <a:endParaRPr lang="es-AR" sz="2000" b="1" dirty="0"/>
          </a:p>
        </p:txBody>
      </p:sp>
      <p:sp>
        <p:nvSpPr>
          <p:cNvPr id="6" name="CuadroTexto 5"/>
          <p:cNvSpPr txBox="1"/>
          <p:nvPr/>
        </p:nvSpPr>
        <p:spPr>
          <a:xfrm>
            <a:off x="6343795" y="5961027"/>
            <a:ext cx="5670848" cy="400110"/>
          </a:xfrm>
          <a:prstGeom prst="rect">
            <a:avLst/>
          </a:prstGeom>
          <a:solidFill>
            <a:srgbClr val="FF9933"/>
          </a:solidFill>
        </p:spPr>
        <p:txBody>
          <a:bodyPr wrap="none" rtlCol="0">
            <a:spAutoFit/>
          </a:bodyPr>
          <a:lstStyle>
            <a:defPPr>
              <a:defRPr lang="es-AR"/>
            </a:defPPr>
          </a:lstStyle>
          <a:p>
            <a:r>
              <a:rPr lang="es-AR" sz="2000" b="1" dirty="0"/>
              <a:t>Sistema de Gestión de Calidad según ISO 9001:2015</a:t>
            </a:r>
          </a:p>
        </p:txBody>
      </p:sp>
      <p:sp>
        <p:nvSpPr>
          <p:cNvPr id="7" name="Título 2"/>
          <p:cNvSpPr txBox="1">
            <a:spLocks/>
          </p:cNvSpPr>
          <p:nvPr/>
        </p:nvSpPr>
        <p:spPr>
          <a:xfrm>
            <a:off x="498070" y="30165"/>
            <a:ext cx="11693930" cy="780197"/>
          </a:xfrm>
          <a:prstGeom prst="rect">
            <a:avLst/>
          </a:prstGeom>
        </p:spPr>
        <p:txBody>
          <a:bodyPr vert="horz" lIns="91440" tIns="45720" rIns="91440" bIns="45720" rtlCol="0" anchor="b">
            <a:normAutofit fontScale="92500"/>
          </a:bodyPr>
          <a:lstStyle>
            <a:lvl1pPr algn="l" defTabSz="914400" rtl="0" eaLnBrk="1" latinLnBrk="0" hangingPunct="1">
              <a:lnSpc>
                <a:spcPct val="85000"/>
              </a:lnSpc>
              <a:spcBef>
                <a:spcPct val="0"/>
              </a:spcBef>
              <a:buNone/>
              <a:defRPr sz="4000" kern="1200" spc="-50" baseline="0">
                <a:solidFill>
                  <a:schemeClr val="bg1"/>
                </a:solidFill>
                <a:latin typeface="+mj-lt"/>
                <a:ea typeface="+mj-ea"/>
                <a:cs typeface="+mj-cs"/>
              </a:defRPr>
            </a:lvl1pPr>
          </a:lstStyle>
          <a:p>
            <a:r>
              <a:rPr lang="es-AR" dirty="0" smtClean="0">
                <a:solidFill>
                  <a:schemeClr val="tx1"/>
                </a:solidFill>
              </a:rPr>
              <a:t>Sistema de Gestión de Calidad según versiones 2008 y 2015</a:t>
            </a:r>
            <a:endParaRPr lang="es-AR" dirty="0">
              <a:solidFill>
                <a:schemeClr val="tx1"/>
              </a:solidFill>
            </a:endParaRPr>
          </a:p>
        </p:txBody>
      </p:sp>
    </p:spTree>
    <p:extLst>
      <p:ext uri="{BB962C8B-B14F-4D97-AF65-F5344CB8AC3E}">
        <p14:creationId xmlns:p14="http://schemas.microsoft.com/office/powerpoint/2010/main" val="3278225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AR" dirty="0" smtClean="0">
                <a:solidFill>
                  <a:schemeClr val="tx1"/>
                </a:solidFill>
              </a:rPr>
              <a:t>ISO 9001:2015</a:t>
            </a:r>
            <a:endParaRPr lang="es-AR" dirty="0">
              <a:solidFill>
                <a:schemeClr val="tx1"/>
              </a:solidFill>
            </a:endParaRPr>
          </a:p>
        </p:txBody>
      </p:sp>
      <p:sp>
        <p:nvSpPr>
          <p:cNvPr id="4" name="CuadroTexto 3"/>
          <p:cNvSpPr txBox="1"/>
          <p:nvPr/>
        </p:nvSpPr>
        <p:spPr>
          <a:xfrm>
            <a:off x="226405" y="1172220"/>
            <a:ext cx="11540002" cy="26007120"/>
          </a:xfrm>
          <a:prstGeom prst="rect">
            <a:avLst/>
          </a:prstGeom>
        </p:spPr>
        <p:txBody>
          <a:bodyPr vert="horz" lIns="0" tIns="45720" rIns="0" bIns="45720" rtlCol="0">
            <a:noAutofit/>
          </a:bodyPr>
          <a:lstStyle>
            <a:defPPr>
              <a:defRPr lang="es-AR"/>
            </a:defPPr>
            <a:lvl1pPr marL="342900" indent="-342900" hangingPunct="0">
              <a:lnSpc>
                <a:spcPct val="100000"/>
              </a:lnSpc>
              <a:spcBef>
                <a:spcPts val="1200"/>
              </a:spcBef>
              <a:spcAft>
                <a:spcPts val="1200"/>
              </a:spcAft>
              <a:buClr>
                <a:schemeClr val="accent1"/>
              </a:buClr>
              <a:buSzPct val="45000"/>
              <a:buFont typeface="Wingdings" panose="05000000000000000000" pitchFamily="2" charset="2"/>
              <a:buChar char="§"/>
              <a:tabLst>
                <a:tab pos="538163" algn="l"/>
              </a:tabLst>
              <a:defRPr sz="2400">
                <a:solidFill>
                  <a:schemeClr val="tx1">
                    <a:lumMod val="75000"/>
                    <a:lumOff val="25000"/>
                  </a:schemeClr>
                </a:solidFill>
                <a:latin typeface="Tahoma" pitchFamily="34" charset="0"/>
                <a:cs typeface="Tahoma" pitchFamily="34" charset="0"/>
              </a:defRPr>
            </a:lvl1pPr>
            <a:lvl2pPr marL="384048" indent="-18288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s-AR" sz="2800" b="1" dirty="0">
                <a:latin typeface="+mn-lt"/>
              </a:rPr>
              <a:t>Cláusula 1: Alcance</a:t>
            </a:r>
            <a:r>
              <a:rPr lang="es-AR" sz="2800" dirty="0">
                <a:latin typeface="+mn-lt"/>
              </a:rPr>
              <a:t/>
            </a:r>
            <a:br>
              <a:rPr lang="es-AR" sz="2800" dirty="0">
                <a:latin typeface="+mn-lt"/>
              </a:rPr>
            </a:br>
            <a:r>
              <a:rPr lang="es-AR" sz="2800" dirty="0">
                <a:latin typeface="+mn-lt"/>
              </a:rPr>
              <a:t>El alcance establece los resultados esperados del sistema de gestión. Los resultados son específicos de la industria y deben ser coherentes con el contexto de la organización.</a:t>
            </a:r>
          </a:p>
          <a:p>
            <a:r>
              <a:rPr lang="es-AR" sz="2800" b="1" dirty="0">
                <a:latin typeface="+mn-lt"/>
              </a:rPr>
              <a:t>Cláusula 2: Referencias normativas</a:t>
            </a:r>
            <a:r>
              <a:rPr lang="es-AR" sz="2800" dirty="0">
                <a:latin typeface="+mn-lt"/>
              </a:rPr>
              <a:t/>
            </a:r>
            <a:br>
              <a:rPr lang="es-AR" sz="2800" dirty="0">
                <a:latin typeface="+mn-lt"/>
              </a:rPr>
            </a:br>
            <a:r>
              <a:rPr lang="es-AR" sz="2800" dirty="0">
                <a:latin typeface="+mn-lt"/>
              </a:rPr>
              <a:t>Proporciona detalles sobre las normas de referencia o publicaciones relevantes en relación a la norma concreta.</a:t>
            </a:r>
          </a:p>
          <a:p>
            <a:pPr>
              <a:spcAft>
                <a:spcPts val="0"/>
              </a:spcAft>
            </a:pPr>
            <a:r>
              <a:rPr lang="es-AR" sz="2800" b="1" dirty="0">
                <a:latin typeface="+mn-lt"/>
              </a:rPr>
              <a:t>Cláusula 3: Términos y definiciones</a:t>
            </a:r>
          </a:p>
          <a:p>
            <a:pPr marL="365760" lvl="3" indent="0" hangingPunct="0">
              <a:lnSpc>
                <a:spcPct val="100000"/>
              </a:lnSpc>
              <a:spcBef>
                <a:spcPts val="0"/>
              </a:spcBef>
              <a:spcAft>
                <a:spcPts val="1200"/>
              </a:spcAft>
              <a:buSzPct val="45000"/>
              <a:buNone/>
              <a:tabLst>
                <a:tab pos="538163" algn="l"/>
              </a:tabLst>
            </a:pPr>
            <a:r>
              <a:rPr lang="es-AR" sz="2800" dirty="0">
                <a:cs typeface="Tahoma" pitchFamily="34" charset="0"/>
              </a:rPr>
              <a:t>Detalla términos y definiciones aplicables a la norma específica, además de cualquier otro término y definición relacionado con la norma</a:t>
            </a:r>
            <a:r>
              <a:rPr lang="es-AR" sz="2800" dirty="0" smtClean="0">
                <a:cs typeface="Tahoma" pitchFamily="34" charset="0"/>
              </a:rPr>
              <a:t>.</a:t>
            </a:r>
            <a:endParaRPr lang="es-AR" sz="2800" dirty="0">
              <a:cs typeface="Tahoma" pitchFamily="34" charset="0"/>
            </a:endParaRPr>
          </a:p>
        </p:txBody>
      </p:sp>
    </p:spTree>
    <p:extLst>
      <p:ext uri="{BB962C8B-B14F-4D97-AF65-F5344CB8AC3E}">
        <p14:creationId xmlns:p14="http://schemas.microsoft.com/office/powerpoint/2010/main" val="39231224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AR" dirty="0" smtClean="0">
                <a:solidFill>
                  <a:schemeClr val="tx1"/>
                </a:solidFill>
              </a:rPr>
              <a:t>ISO 9001:2015</a:t>
            </a:r>
            <a:endParaRPr lang="es-AR" dirty="0">
              <a:solidFill>
                <a:schemeClr val="tx1"/>
              </a:solidFill>
            </a:endParaRPr>
          </a:p>
        </p:txBody>
      </p:sp>
      <p:sp>
        <p:nvSpPr>
          <p:cNvPr id="4" name="CuadroTexto 3"/>
          <p:cNvSpPr txBox="1"/>
          <p:nvPr/>
        </p:nvSpPr>
        <p:spPr>
          <a:xfrm>
            <a:off x="226405" y="1347882"/>
            <a:ext cx="11540002" cy="4266053"/>
          </a:xfrm>
          <a:prstGeom prst="rect">
            <a:avLst/>
          </a:prstGeom>
        </p:spPr>
        <p:txBody>
          <a:bodyPr vert="horz" lIns="0" tIns="45720" rIns="0" bIns="45720" rtlCol="0">
            <a:noAutofit/>
          </a:bodyPr>
          <a:lstStyle>
            <a:defPPr>
              <a:defRPr lang="es-AR"/>
            </a:defPPr>
            <a:lvl1pPr marL="342900" indent="-342900" hangingPunct="0">
              <a:lnSpc>
                <a:spcPct val="100000"/>
              </a:lnSpc>
              <a:spcBef>
                <a:spcPts val="1200"/>
              </a:spcBef>
              <a:spcAft>
                <a:spcPts val="1200"/>
              </a:spcAft>
              <a:buClr>
                <a:schemeClr val="accent1"/>
              </a:buClr>
              <a:buSzPct val="45000"/>
              <a:buFont typeface="Wingdings" panose="05000000000000000000" pitchFamily="2" charset="2"/>
              <a:buChar char="§"/>
              <a:tabLst>
                <a:tab pos="538163" algn="l"/>
              </a:tabLst>
              <a:defRPr sz="2400">
                <a:solidFill>
                  <a:schemeClr val="tx1">
                    <a:lumMod val="75000"/>
                    <a:lumOff val="25000"/>
                  </a:schemeClr>
                </a:solidFill>
                <a:latin typeface="Tahoma" pitchFamily="34" charset="0"/>
                <a:cs typeface="Tahoma" pitchFamily="34" charset="0"/>
              </a:defRPr>
            </a:lvl1pPr>
            <a:lvl2pPr marL="384048" indent="-18288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s-AR" sz="2800" b="1" dirty="0" smtClean="0"/>
              <a:t>Cláusula </a:t>
            </a:r>
            <a:r>
              <a:rPr lang="es-AR" sz="2800" b="1" dirty="0"/>
              <a:t>4: Contexto de la </a:t>
            </a:r>
            <a:r>
              <a:rPr lang="es-AR" sz="2800" b="1" dirty="0" smtClean="0"/>
              <a:t>organización</a:t>
            </a:r>
          </a:p>
          <a:p>
            <a:pPr marL="360363" indent="0">
              <a:lnSpc>
                <a:spcPct val="130000"/>
              </a:lnSpc>
              <a:buNone/>
            </a:pPr>
            <a:r>
              <a:rPr lang="es-AR" sz="2800" dirty="0"/>
              <a:t/>
            </a:r>
            <a:br>
              <a:rPr lang="es-AR" sz="2800" dirty="0"/>
            </a:br>
            <a:r>
              <a:rPr lang="es-AR" sz="2800" dirty="0" smtClean="0"/>
              <a:t>Determina por </a:t>
            </a:r>
            <a:r>
              <a:rPr lang="es-AR" sz="2800" dirty="0"/>
              <a:t>qué la organización está donde está. Como parte de la respuesta a esta pregunta, la organización debe identificar las cuestiones internas y externas que pueden influir en los resultados esperados, así como a todas las partes interesadas y sus necesidades. También debe documentar su alcance y establecer los límites del sistema de gestión – todo en línea con los objetivos de negocio</a:t>
            </a:r>
            <a:r>
              <a:rPr lang="es-AR" sz="2800" dirty="0" smtClean="0"/>
              <a:t>.</a:t>
            </a:r>
            <a:endParaRPr lang="es-AR" sz="2800" dirty="0"/>
          </a:p>
        </p:txBody>
      </p:sp>
    </p:spTree>
    <p:extLst>
      <p:ext uri="{BB962C8B-B14F-4D97-AF65-F5344CB8AC3E}">
        <p14:creationId xmlns:p14="http://schemas.microsoft.com/office/powerpoint/2010/main" val="2640446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AR" dirty="0" smtClean="0">
                <a:solidFill>
                  <a:schemeClr val="tx1"/>
                </a:solidFill>
              </a:rPr>
              <a:t>ISO 9001:2015</a:t>
            </a:r>
            <a:endParaRPr lang="es-AR" dirty="0">
              <a:solidFill>
                <a:schemeClr val="tx1"/>
              </a:solidFill>
            </a:endParaRPr>
          </a:p>
        </p:txBody>
      </p:sp>
      <p:sp>
        <p:nvSpPr>
          <p:cNvPr id="4" name="CuadroTexto 3"/>
          <p:cNvSpPr txBox="1"/>
          <p:nvPr/>
        </p:nvSpPr>
        <p:spPr>
          <a:xfrm>
            <a:off x="483984" y="1207151"/>
            <a:ext cx="11540002" cy="4963885"/>
          </a:xfrm>
          <a:prstGeom prst="rect">
            <a:avLst/>
          </a:prstGeom>
        </p:spPr>
        <p:txBody>
          <a:bodyPr vert="horz" lIns="0" tIns="45720" rIns="0" bIns="45720" rtlCol="0">
            <a:noAutofit/>
          </a:bodyPr>
          <a:lstStyle>
            <a:defPPr>
              <a:defRPr lang="es-AR"/>
            </a:defPPr>
            <a:lvl1pPr marL="342900" indent="-342900" hangingPunct="0">
              <a:lnSpc>
                <a:spcPct val="100000"/>
              </a:lnSpc>
              <a:spcBef>
                <a:spcPts val="1200"/>
              </a:spcBef>
              <a:spcAft>
                <a:spcPts val="1200"/>
              </a:spcAft>
              <a:buClr>
                <a:schemeClr val="accent1"/>
              </a:buClr>
              <a:buSzPct val="45000"/>
              <a:buFont typeface="Wingdings" panose="05000000000000000000" pitchFamily="2" charset="2"/>
              <a:buChar char="§"/>
              <a:tabLst>
                <a:tab pos="538163" algn="l"/>
              </a:tabLst>
              <a:defRPr sz="2400" b="1">
                <a:solidFill>
                  <a:schemeClr val="tx1">
                    <a:lumMod val="75000"/>
                    <a:lumOff val="25000"/>
                  </a:schemeClr>
                </a:solidFill>
                <a:latin typeface="Tahoma" pitchFamily="34" charset="0"/>
                <a:cs typeface="Tahoma" pitchFamily="34" charset="0"/>
              </a:defRPr>
            </a:lvl1pPr>
            <a:lvl2pPr marL="384048" indent="-18288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pPr>
              <a:lnSpc>
                <a:spcPct val="130000"/>
              </a:lnSpc>
            </a:pPr>
            <a:r>
              <a:rPr lang="es-AR" sz="2800" dirty="0">
                <a:latin typeface="+mn-lt"/>
              </a:rPr>
              <a:t>Cláusula 5: </a:t>
            </a:r>
            <a:r>
              <a:rPr lang="es-AR" sz="2800" dirty="0" smtClean="0">
                <a:latin typeface="+mn-lt"/>
              </a:rPr>
              <a:t>Liderazgo</a:t>
            </a:r>
          </a:p>
          <a:p>
            <a:pPr marL="360363" indent="0">
              <a:buNone/>
            </a:pPr>
            <a:r>
              <a:rPr lang="es-AR" sz="2800" b="0" dirty="0" smtClean="0">
                <a:latin typeface="+mn-lt"/>
              </a:rPr>
              <a:t>La </a:t>
            </a:r>
            <a:r>
              <a:rPr lang="es-AR" sz="2800" b="0" dirty="0">
                <a:latin typeface="+mn-lt"/>
              </a:rPr>
              <a:t>nueva estructura hace especial hincapié en el liderazgo, no sólo a la dirección que figuraba en las normas anteriores. Esto quiere decir que la alta dirección tiene ahora una mayor responsabilidad y participación en el sistema de gestión de la organización. Deben integrar los requisitos del sistema de gestión en los procesos de negocio de la organización, asegurar que el sistema de gestión logra los resultados previstos y asignar los recursos necesarios. La alta dirección es también responsable de comunicar la importancia del sistema de gestión y aumentar la toma de conciencia y la participación de los empleados.</a:t>
            </a:r>
          </a:p>
        </p:txBody>
      </p:sp>
    </p:spTree>
    <p:extLst>
      <p:ext uri="{BB962C8B-B14F-4D97-AF65-F5344CB8AC3E}">
        <p14:creationId xmlns:p14="http://schemas.microsoft.com/office/powerpoint/2010/main" val="11548634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AR" dirty="0" smtClean="0">
                <a:solidFill>
                  <a:schemeClr val="tx1"/>
                </a:solidFill>
              </a:rPr>
              <a:t>ISO 9001:2015</a:t>
            </a:r>
            <a:endParaRPr lang="es-AR" dirty="0">
              <a:solidFill>
                <a:schemeClr val="tx1"/>
              </a:solidFill>
            </a:endParaRPr>
          </a:p>
        </p:txBody>
      </p:sp>
      <p:sp>
        <p:nvSpPr>
          <p:cNvPr id="4" name="CuadroTexto 3"/>
          <p:cNvSpPr txBox="1"/>
          <p:nvPr/>
        </p:nvSpPr>
        <p:spPr>
          <a:xfrm>
            <a:off x="226405" y="1261254"/>
            <a:ext cx="11540002" cy="26007120"/>
          </a:xfrm>
          <a:prstGeom prst="rect">
            <a:avLst/>
          </a:prstGeom>
        </p:spPr>
        <p:txBody>
          <a:bodyPr vert="horz" lIns="0" tIns="45720" rIns="0" bIns="45720" rtlCol="0">
            <a:noAutofit/>
          </a:bodyPr>
          <a:lstStyle>
            <a:defPPr>
              <a:defRPr lang="es-AR"/>
            </a:defPPr>
            <a:lvl1pPr marL="342900" indent="-342900" hangingPunct="0">
              <a:lnSpc>
                <a:spcPct val="130000"/>
              </a:lnSpc>
              <a:spcBef>
                <a:spcPts val="1200"/>
              </a:spcBef>
              <a:spcAft>
                <a:spcPts val="1200"/>
              </a:spcAft>
              <a:buClr>
                <a:schemeClr val="accent1"/>
              </a:buClr>
              <a:buSzPct val="45000"/>
              <a:buFont typeface="Wingdings" panose="05000000000000000000" pitchFamily="2" charset="2"/>
              <a:buChar char="§"/>
              <a:tabLst>
                <a:tab pos="538163" algn="l"/>
              </a:tabLst>
              <a:defRPr sz="2400" b="1">
                <a:solidFill>
                  <a:schemeClr val="tx1">
                    <a:lumMod val="75000"/>
                    <a:lumOff val="25000"/>
                  </a:schemeClr>
                </a:solidFill>
                <a:latin typeface="Tahoma" pitchFamily="34" charset="0"/>
                <a:cs typeface="Tahoma" pitchFamily="34" charset="0"/>
              </a:defRPr>
            </a:lvl1pPr>
            <a:lvl2pPr marL="384048" indent="-18288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pPr>
              <a:lnSpc>
                <a:spcPct val="100000"/>
              </a:lnSpc>
            </a:pPr>
            <a:r>
              <a:rPr lang="es-AR" sz="2800" dirty="0">
                <a:latin typeface="+mn-lt"/>
              </a:rPr>
              <a:t>Cláusula 6: </a:t>
            </a:r>
            <a:r>
              <a:rPr lang="es-AR" sz="2800" dirty="0" smtClean="0">
                <a:latin typeface="+mn-lt"/>
              </a:rPr>
              <a:t>Planificación</a:t>
            </a:r>
          </a:p>
          <a:p>
            <a:pPr marL="360363" indent="0">
              <a:lnSpc>
                <a:spcPct val="100000"/>
              </a:lnSpc>
              <a:buNone/>
            </a:pPr>
            <a:r>
              <a:rPr lang="es-AR" sz="2800" b="0" dirty="0" smtClean="0">
                <a:latin typeface="+mn-lt"/>
              </a:rPr>
              <a:t>La </a:t>
            </a:r>
            <a:r>
              <a:rPr lang="es-AR" sz="2800" b="0" dirty="0">
                <a:latin typeface="+mn-lt"/>
              </a:rPr>
              <a:t>cláusula 6 nos proporciona la manera directa de tratar el riesgo. Una vez que la organización ha definido los riesgos y oportunidades en la cláusula 4, tiene que establecer cómo van a ser tratados a través de la planificación. Este enfoque proactivo sustituye a la acción preventiva y reduce la necesidad de acciones correctivas posteriormente. Se pone especial atención también en los objetivos del sistema de gestión. Deben ser medibles, ser objeto de seguimiento, comunicados, coherentes con la política del sistema de gestión y actualizados cuando sea necesario.</a:t>
            </a:r>
          </a:p>
        </p:txBody>
      </p:sp>
    </p:spTree>
    <p:extLst>
      <p:ext uri="{BB962C8B-B14F-4D97-AF65-F5344CB8AC3E}">
        <p14:creationId xmlns:p14="http://schemas.microsoft.com/office/powerpoint/2010/main" val="11830168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AR" dirty="0" smtClean="0">
                <a:solidFill>
                  <a:schemeClr val="tx1"/>
                </a:solidFill>
              </a:rPr>
              <a:t>ISO 9001:2015</a:t>
            </a:r>
            <a:endParaRPr lang="es-AR" dirty="0">
              <a:solidFill>
                <a:schemeClr val="tx1"/>
              </a:solidFill>
            </a:endParaRPr>
          </a:p>
        </p:txBody>
      </p:sp>
      <p:sp>
        <p:nvSpPr>
          <p:cNvPr id="4" name="CuadroTexto 3"/>
          <p:cNvSpPr txBox="1"/>
          <p:nvPr/>
        </p:nvSpPr>
        <p:spPr>
          <a:xfrm>
            <a:off x="226405" y="1124094"/>
            <a:ext cx="11540002" cy="26007120"/>
          </a:xfrm>
          <a:prstGeom prst="rect">
            <a:avLst/>
          </a:prstGeom>
        </p:spPr>
        <p:txBody>
          <a:bodyPr vert="horz" lIns="0" tIns="45720" rIns="0" bIns="45720" rtlCol="0">
            <a:noAutofit/>
          </a:bodyPr>
          <a:lstStyle>
            <a:defPPr>
              <a:defRPr lang="es-AR"/>
            </a:defPPr>
            <a:lvl1pPr marL="342900" indent="-342900" hangingPunct="0">
              <a:lnSpc>
                <a:spcPct val="100000"/>
              </a:lnSpc>
              <a:spcBef>
                <a:spcPts val="1200"/>
              </a:spcBef>
              <a:spcAft>
                <a:spcPts val="1200"/>
              </a:spcAft>
              <a:buClr>
                <a:schemeClr val="accent1"/>
              </a:buClr>
              <a:buSzPct val="45000"/>
              <a:buFont typeface="Wingdings" panose="05000000000000000000" pitchFamily="2" charset="2"/>
              <a:buChar char="§"/>
              <a:tabLst>
                <a:tab pos="538163" algn="l"/>
              </a:tabLst>
              <a:defRPr sz="2400">
                <a:solidFill>
                  <a:schemeClr val="tx1">
                    <a:lumMod val="75000"/>
                    <a:lumOff val="25000"/>
                  </a:schemeClr>
                </a:solidFill>
                <a:latin typeface="Tahoma" pitchFamily="34" charset="0"/>
                <a:cs typeface="Tahoma" pitchFamily="34" charset="0"/>
              </a:defRPr>
            </a:lvl1pPr>
            <a:lvl2pPr marL="384048" indent="-18288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s-AR" sz="2800" b="1" dirty="0" smtClean="0">
                <a:latin typeface="+mn-lt"/>
              </a:rPr>
              <a:t>Cláusula </a:t>
            </a:r>
            <a:r>
              <a:rPr lang="es-AR" sz="2800" b="1" dirty="0">
                <a:latin typeface="+mn-lt"/>
              </a:rPr>
              <a:t>7: </a:t>
            </a:r>
            <a:r>
              <a:rPr lang="es-AR" sz="2800" b="1" dirty="0" smtClean="0">
                <a:latin typeface="+mn-lt"/>
              </a:rPr>
              <a:t>Apoyo</a:t>
            </a:r>
          </a:p>
          <a:p>
            <a:pPr marL="360363" indent="0">
              <a:buNone/>
            </a:pPr>
            <a:r>
              <a:rPr lang="es-AR" sz="2800" dirty="0">
                <a:latin typeface="+mn-lt"/>
              </a:rPr>
              <a:t/>
            </a:r>
            <a:br>
              <a:rPr lang="es-AR" sz="2800" dirty="0">
                <a:latin typeface="+mn-lt"/>
              </a:rPr>
            </a:br>
            <a:r>
              <a:rPr lang="es-AR" sz="2800" dirty="0">
                <a:latin typeface="+mn-lt"/>
              </a:rPr>
              <a:t>Después de abordar el contexto, el compromiso y la planificación, las organizaciones tendrán que analizar el soporte necesario para cumplir con sus metas y objetivos. Esto incluye los recursos, comunicaciones internas y externas, así como la información documentada que reemplaza los términos utilizados anteriormente como documentos, documentación y registros</a:t>
            </a:r>
            <a:r>
              <a:rPr lang="es-AR" sz="2800" dirty="0" smtClean="0">
                <a:latin typeface="+mn-lt"/>
              </a:rPr>
              <a:t>.</a:t>
            </a:r>
            <a:endParaRPr lang="es-AR" sz="2800" dirty="0">
              <a:latin typeface="+mn-lt"/>
            </a:endParaRPr>
          </a:p>
        </p:txBody>
      </p:sp>
    </p:spTree>
    <p:extLst>
      <p:ext uri="{BB962C8B-B14F-4D97-AF65-F5344CB8AC3E}">
        <p14:creationId xmlns:p14="http://schemas.microsoft.com/office/powerpoint/2010/main" val="757187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AR" dirty="0" smtClean="0">
                <a:solidFill>
                  <a:schemeClr val="tx1"/>
                </a:solidFill>
              </a:rPr>
              <a:t>ISO 9001:2015</a:t>
            </a:r>
            <a:endParaRPr lang="es-AR" dirty="0">
              <a:solidFill>
                <a:schemeClr val="tx1"/>
              </a:solidFill>
            </a:endParaRPr>
          </a:p>
        </p:txBody>
      </p:sp>
      <p:sp>
        <p:nvSpPr>
          <p:cNvPr id="4" name="CuadroTexto 3"/>
          <p:cNvSpPr txBox="1"/>
          <p:nvPr/>
        </p:nvSpPr>
        <p:spPr>
          <a:xfrm>
            <a:off x="-31174" y="1148159"/>
            <a:ext cx="11540002" cy="4362305"/>
          </a:xfrm>
          <a:prstGeom prst="rect">
            <a:avLst/>
          </a:prstGeom>
        </p:spPr>
        <p:txBody>
          <a:bodyPr vert="horz" lIns="0" tIns="45720" rIns="0" bIns="45720" rtlCol="0">
            <a:noAutofit/>
          </a:bodyPr>
          <a:lstStyle>
            <a:defPPr>
              <a:defRPr lang="es-AR"/>
            </a:defPPr>
            <a:lvl1pPr marL="342900" indent="-342900" hangingPunct="0">
              <a:lnSpc>
                <a:spcPct val="100000"/>
              </a:lnSpc>
              <a:spcBef>
                <a:spcPts val="1200"/>
              </a:spcBef>
              <a:spcAft>
                <a:spcPts val="1200"/>
              </a:spcAft>
              <a:buClr>
                <a:schemeClr val="accent1"/>
              </a:buClr>
              <a:buSzPct val="45000"/>
              <a:buFont typeface="Wingdings" panose="05000000000000000000" pitchFamily="2" charset="2"/>
              <a:buChar char="§"/>
              <a:tabLst>
                <a:tab pos="538163" algn="l"/>
              </a:tabLst>
              <a:defRPr sz="2400">
                <a:solidFill>
                  <a:schemeClr val="tx1">
                    <a:lumMod val="75000"/>
                    <a:lumOff val="25000"/>
                  </a:schemeClr>
                </a:solidFill>
                <a:latin typeface="Tahoma" pitchFamily="34" charset="0"/>
                <a:cs typeface="Tahoma" pitchFamily="34" charset="0"/>
              </a:defRPr>
            </a:lvl1pPr>
            <a:lvl2pPr marL="384048" indent="-18288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pPr marL="703263"/>
            <a:r>
              <a:rPr lang="es-AR" sz="2800" b="1" dirty="0" smtClean="0">
                <a:latin typeface="+mn-lt"/>
              </a:rPr>
              <a:t>Cláusula </a:t>
            </a:r>
            <a:r>
              <a:rPr lang="es-AR" sz="2800" b="1" dirty="0">
                <a:latin typeface="+mn-lt"/>
              </a:rPr>
              <a:t>8: Operación</a:t>
            </a:r>
            <a:r>
              <a:rPr lang="es-AR" sz="2800" dirty="0">
                <a:latin typeface="+mn-lt"/>
              </a:rPr>
              <a:t/>
            </a:r>
            <a:br>
              <a:rPr lang="es-AR" sz="2800" dirty="0">
                <a:latin typeface="+mn-lt"/>
              </a:rPr>
            </a:br>
            <a:endParaRPr lang="es-AR" sz="2800" dirty="0" smtClean="0">
              <a:latin typeface="+mn-lt"/>
            </a:endParaRPr>
          </a:p>
          <a:p>
            <a:pPr marL="722313" indent="0">
              <a:buNone/>
            </a:pPr>
            <a:r>
              <a:rPr lang="es-AR" sz="2800" dirty="0" smtClean="0">
                <a:latin typeface="+mn-lt"/>
              </a:rPr>
              <a:t>La </a:t>
            </a:r>
            <a:r>
              <a:rPr lang="es-AR" sz="2800" dirty="0">
                <a:latin typeface="+mn-lt"/>
              </a:rPr>
              <a:t>mayor parte de los requisitos del sistema de gestión se encuentran dentro de esta cláusula. La cláusula 8 aborda tanto los procesos internos como los contratados externamente, mientras que la gestión del proceso global incluye criterios adecuados para el control de estos procesos así como formas de gestionar el cambio planificado y el no previsto.</a:t>
            </a:r>
          </a:p>
        </p:txBody>
      </p:sp>
    </p:spTree>
    <p:extLst>
      <p:ext uri="{BB962C8B-B14F-4D97-AF65-F5344CB8AC3E}">
        <p14:creationId xmlns:p14="http://schemas.microsoft.com/office/powerpoint/2010/main" val="988645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740B17E6-49F0-423F-91C4-27DAF3197B59}" type="slidenum">
              <a:rPr lang="en-US" altLang="es-AR">
                <a:latin typeface="Arial" panose="020B0604020202020204" pitchFamily="34" charset="0"/>
              </a:rPr>
              <a:pPr eaLnBrk="1" hangingPunct="1"/>
              <a:t>4</a:t>
            </a:fld>
            <a:endParaRPr lang="en-US" altLang="es-AR">
              <a:latin typeface="Arial" panose="020B0604020202020204" pitchFamily="34" charset="0"/>
            </a:endParaRPr>
          </a:p>
        </p:txBody>
      </p:sp>
      <p:grpSp>
        <p:nvGrpSpPr>
          <p:cNvPr id="38915" name="Group 2"/>
          <p:cNvGrpSpPr>
            <a:grpSpLocks/>
          </p:cNvGrpSpPr>
          <p:nvPr/>
        </p:nvGrpSpPr>
        <p:grpSpPr bwMode="auto">
          <a:xfrm>
            <a:off x="1412470" y="1415772"/>
            <a:ext cx="9144000" cy="4727575"/>
            <a:chOff x="0" y="845"/>
            <a:chExt cx="5760" cy="2978"/>
          </a:xfrm>
        </p:grpSpPr>
        <p:pic>
          <p:nvPicPr>
            <p:cNvPr id="38917" name="Picture 3"/>
            <p:cNvPicPr>
              <a:picLocks noChangeAspect="1" noChangeArrowheads="1"/>
            </p:cNvPicPr>
            <p:nvPr/>
          </p:nvPicPr>
          <p:blipFill>
            <a:blip r:embed="rId2">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0" y="845"/>
              <a:ext cx="5760" cy="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descr="McDonald's Logo">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9722" b="46022"/>
            <a:stretch>
              <a:fillRect/>
            </a:stretch>
          </p:blipFill>
          <p:spPr bwMode="auto">
            <a:xfrm>
              <a:off x="3120" y="1056"/>
              <a:ext cx="36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5" descr="McDonald's Logo">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9722" b="46022"/>
            <a:stretch>
              <a:fillRect/>
            </a:stretch>
          </p:blipFill>
          <p:spPr bwMode="auto">
            <a:xfrm>
              <a:off x="1440" y="3022"/>
              <a:ext cx="36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6" descr="McDonald's Logo">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9722" b="46022"/>
            <a:stretch>
              <a:fillRect/>
            </a:stretch>
          </p:blipFill>
          <p:spPr bwMode="auto">
            <a:xfrm>
              <a:off x="1680" y="2398"/>
              <a:ext cx="36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7" descr="McDonald's Logo">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9722" b="46022"/>
            <a:stretch>
              <a:fillRect/>
            </a:stretch>
          </p:blipFill>
          <p:spPr bwMode="auto">
            <a:xfrm>
              <a:off x="624" y="1822"/>
              <a:ext cx="36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8" descr="McDonald's Logo">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9722" b="46022"/>
            <a:stretch>
              <a:fillRect/>
            </a:stretch>
          </p:blipFill>
          <p:spPr bwMode="auto">
            <a:xfrm>
              <a:off x="1200" y="1534"/>
              <a:ext cx="36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9" descr="McDonald's Logo">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9722" b="46022"/>
            <a:stretch>
              <a:fillRect/>
            </a:stretch>
          </p:blipFill>
          <p:spPr bwMode="auto">
            <a:xfrm>
              <a:off x="576" y="1294"/>
              <a:ext cx="36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0" descr="McDonald's Logo">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9722" b="46022"/>
            <a:stretch>
              <a:fillRect/>
            </a:stretch>
          </p:blipFill>
          <p:spPr bwMode="auto">
            <a:xfrm>
              <a:off x="2160" y="1966"/>
              <a:ext cx="36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1" descr="McDonald's Logo">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9722" b="46022"/>
            <a:stretch>
              <a:fillRect/>
            </a:stretch>
          </p:blipFill>
          <p:spPr bwMode="auto">
            <a:xfrm>
              <a:off x="2880" y="2974"/>
              <a:ext cx="36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12" descr="McDonald's Logo">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9722" b="46022"/>
            <a:stretch>
              <a:fillRect/>
            </a:stretch>
          </p:blipFill>
          <p:spPr bwMode="auto">
            <a:xfrm>
              <a:off x="2400" y="1438"/>
              <a:ext cx="36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Picture 13" descr="McDonald's Logo">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9722" b="46022"/>
            <a:stretch>
              <a:fillRect/>
            </a:stretch>
          </p:blipFill>
          <p:spPr bwMode="auto">
            <a:xfrm>
              <a:off x="2736" y="1198"/>
              <a:ext cx="36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14" descr="McDonald's Logo">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9722" b="46022"/>
            <a:stretch>
              <a:fillRect/>
            </a:stretch>
          </p:blipFill>
          <p:spPr bwMode="auto">
            <a:xfrm>
              <a:off x="2976" y="1486"/>
              <a:ext cx="36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9" name="Picture 15" descr="McDonald's Logo">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9722" b="46022"/>
            <a:stretch>
              <a:fillRect/>
            </a:stretch>
          </p:blipFill>
          <p:spPr bwMode="auto">
            <a:xfrm>
              <a:off x="3360" y="1774"/>
              <a:ext cx="36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0" name="Picture 16" descr="McDonald's Logo">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9722" b="46022"/>
            <a:stretch>
              <a:fillRect/>
            </a:stretch>
          </p:blipFill>
          <p:spPr bwMode="auto">
            <a:xfrm>
              <a:off x="3792" y="1198"/>
              <a:ext cx="36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1" name="Picture 17" descr="McDonald's Logo">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9722" b="46022"/>
            <a:stretch>
              <a:fillRect/>
            </a:stretch>
          </p:blipFill>
          <p:spPr bwMode="auto">
            <a:xfrm>
              <a:off x="4608" y="1438"/>
              <a:ext cx="36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2" name="Picture 18" descr="McDonald's Logo">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9722" b="46022"/>
            <a:stretch>
              <a:fillRect/>
            </a:stretch>
          </p:blipFill>
          <p:spPr bwMode="auto">
            <a:xfrm>
              <a:off x="4320" y="1966"/>
              <a:ext cx="36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3" name="Picture 19" descr="McDonald's Logo">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9722" b="46022"/>
            <a:stretch>
              <a:fillRect/>
            </a:stretch>
          </p:blipFill>
          <p:spPr bwMode="auto">
            <a:xfrm>
              <a:off x="4608" y="2446"/>
              <a:ext cx="36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4" name="Picture 20" descr="McDonald's Logo">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9722" b="46022"/>
            <a:stretch>
              <a:fillRect/>
            </a:stretch>
          </p:blipFill>
          <p:spPr bwMode="auto">
            <a:xfrm>
              <a:off x="5136" y="2878"/>
              <a:ext cx="36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5" name="Picture 21" descr="McDonald's Logo">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9722" b="46022"/>
            <a:stretch>
              <a:fillRect/>
            </a:stretch>
          </p:blipFill>
          <p:spPr bwMode="auto">
            <a:xfrm>
              <a:off x="4608" y="2926"/>
              <a:ext cx="36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ítulo 2"/>
          <p:cNvSpPr>
            <a:spLocks noGrp="1"/>
          </p:cNvSpPr>
          <p:nvPr>
            <p:ph type="title"/>
          </p:nvPr>
        </p:nvSpPr>
        <p:spPr>
          <a:xfrm>
            <a:off x="498070" y="30165"/>
            <a:ext cx="10058400" cy="780197"/>
          </a:xfrm>
        </p:spPr>
        <p:txBody>
          <a:bodyPr/>
          <a:lstStyle/>
          <a:p>
            <a:r>
              <a:rPr lang="es-AR" dirty="0" smtClean="0"/>
              <a:t>Estándares de Calidad</a:t>
            </a:r>
            <a:endParaRPr lang="es-AR" dirty="0"/>
          </a:p>
        </p:txBody>
      </p:sp>
    </p:spTree>
    <p:extLst>
      <p:ext uri="{BB962C8B-B14F-4D97-AF65-F5344CB8AC3E}">
        <p14:creationId xmlns:p14="http://schemas.microsoft.com/office/powerpoint/2010/main" val="26984648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AR" dirty="0" smtClean="0">
                <a:solidFill>
                  <a:schemeClr val="tx1"/>
                </a:solidFill>
              </a:rPr>
              <a:t>ISO 9001:2015</a:t>
            </a:r>
            <a:endParaRPr lang="es-AR" dirty="0">
              <a:solidFill>
                <a:schemeClr val="tx1"/>
              </a:solidFill>
            </a:endParaRPr>
          </a:p>
        </p:txBody>
      </p:sp>
      <p:sp>
        <p:nvSpPr>
          <p:cNvPr id="4" name="CuadroTexto 3"/>
          <p:cNvSpPr txBox="1"/>
          <p:nvPr/>
        </p:nvSpPr>
        <p:spPr>
          <a:xfrm>
            <a:off x="226405" y="1124095"/>
            <a:ext cx="11540002" cy="4699190"/>
          </a:xfrm>
          <a:prstGeom prst="rect">
            <a:avLst/>
          </a:prstGeom>
        </p:spPr>
        <p:txBody>
          <a:bodyPr vert="horz" lIns="0" tIns="45720" rIns="0" bIns="45720" rtlCol="0">
            <a:noAutofit/>
          </a:bodyPr>
          <a:lstStyle>
            <a:defPPr>
              <a:defRPr lang="es-AR"/>
            </a:defPPr>
            <a:lvl1pPr marL="342900" indent="-342900" hangingPunct="0">
              <a:lnSpc>
                <a:spcPct val="100000"/>
              </a:lnSpc>
              <a:spcBef>
                <a:spcPts val="1200"/>
              </a:spcBef>
              <a:spcAft>
                <a:spcPts val="1200"/>
              </a:spcAft>
              <a:buClr>
                <a:schemeClr val="accent1"/>
              </a:buClr>
              <a:buSzPct val="45000"/>
              <a:buFont typeface="Wingdings" panose="05000000000000000000" pitchFamily="2" charset="2"/>
              <a:buChar char="§"/>
              <a:tabLst>
                <a:tab pos="538163" algn="l"/>
              </a:tabLst>
              <a:defRPr sz="2400">
                <a:solidFill>
                  <a:schemeClr val="tx1">
                    <a:lumMod val="75000"/>
                    <a:lumOff val="25000"/>
                  </a:schemeClr>
                </a:solidFill>
                <a:latin typeface="Tahoma" pitchFamily="34" charset="0"/>
                <a:cs typeface="Tahoma" pitchFamily="34" charset="0"/>
              </a:defRPr>
            </a:lvl1pPr>
            <a:lvl2pPr marL="384048" indent="-18288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s-AR" sz="2800" b="1" dirty="0" smtClean="0">
                <a:latin typeface="+mn-lt"/>
              </a:rPr>
              <a:t>Cláusula </a:t>
            </a:r>
            <a:r>
              <a:rPr lang="es-AR" sz="2800" b="1" dirty="0">
                <a:latin typeface="+mn-lt"/>
              </a:rPr>
              <a:t>9: Evaluación del desempeño</a:t>
            </a:r>
            <a:r>
              <a:rPr lang="es-AR" sz="2800" dirty="0">
                <a:latin typeface="+mn-lt"/>
              </a:rPr>
              <a:t/>
            </a:r>
            <a:br>
              <a:rPr lang="es-AR" sz="2800" dirty="0">
                <a:latin typeface="+mn-lt"/>
              </a:rPr>
            </a:br>
            <a:endParaRPr lang="es-AR" sz="2800" dirty="0">
              <a:latin typeface="+mn-lt"/>
            </a:endParaRPr>
          </a:p>
          <a:p>
            <a:pPr marL="360363" indent="0">
              <a:buNone/>
            </a:pPr>
            <a:r>
              <a:rPr lang="es-AR" sz="2800" dirty="0" smtClean="0">
                <a:latin typeface="+mn-lt"/>
              </a:rPr>
              <a:t>Para </a:t>
            </a:r>
            <a:r>
              <a:rPr lang="es-AR" sz="2800" dirty="0">
                <a:latin typeface="+mn-lt"/>
              </a:rPr>
              <a:t>dar cumplimiento a éste requisito, las organizaciones deben determinar qué, cómo y cuándo ha de ser supervisado, medido, analizado y evaluado. La auditoría interna también es parte de este proceso para asegurar que el sistema de gestión se ajusta a los requisitos de la organización, así como a los de la norma, y se ha implantado y mantenido con éxito. El último paso, la revisión por la dirección, que analiza si el sistema de gestión es apropiado, adecuado y eficaz</a:t>
            </a:r>
            <a:r>
              <a:rPr lang="es-AR" sz="2800" dirty="0" smtClean="0">
                <a:latin typeface="+mn-lt"/>
              </a:rPr>
              <a:t>.</a:t>
            </a:r>
            <a:endParaRPr lang="es-AR" sz="2800" dirty="0">
              <a:latin typeface="+mn-lt"/>
            </a:endParaRPr>
          </a:p>
        </p:txBody>
      </p:sp>
    </p:spTree>
    <p:extLst>
      <p:ext uri="{BB962C8B-B14F-4D97-AF65-F5344CB8AC3E}">
        <p14:creationId xmlns:p14="http://schemas.microsoft.com/office/powerpoint/2010/main" val="41024590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AR" dirty="0" smtClean="0">
                <a:solidFill>
                  <a:schemeClr val="tx1"/>
                </a:solidFill>
              </a:rPr>
              <a:t>ISO 9001:2015</a:t>
            </a:r>
            <a:endParaRPr lang="es-AR" dirty="0">
              <a:solidFill>
                <a:schemeClr val="tx1"/>
              </a:solidFill>
            </a:endParaRPr>
          </a:p>
        </p:txBody>
      </p:sp>
      <p:sp>
        <p:nvSpPr>
          <p:cNvPr id="4" name="CuadroTexto 3"/>
          <p:cNvSpPr txBox="1"/>
          <p:nvPr/>
        </p:nvSpPr>
        <p:spPr>
          <a:xfrm>
            <a:off x="226405" y="1124094"/>
            <a:ext cx="11540002" cy="26007120"/>
          </a:xfrm>
          <a:prstGeom prst="rect">
            <a:avLst/>
          </a:prstGeom>
        </p:spPr>
        <p:txBody>
          <a:bodyPr vert="horz" lIns="0" tIns="45720" rIns="0" bIns="45720" rtlCol="0">
            <a:noAutofit/>
          </a:bodyPr>
          <a:lstStyle>
            <a:defPPr>
              <a:defRPr lang="es-AR"/>
            </a:defPPr>
            <a:lvl1pPr marL="342900" indent="-342900" hangingPunct="0">
              <a:lnSpc>
                <a:spcPct val="100000"/>
              </a:lnSpc>
              <a:spcBef>
                <a:spcPts val="1200"/>
              </a:spcBef>
              <a:spcAft>
                <a:spcPts val="1200"/>
              </a:spcAft>
              <a:buClr>
                <a:schemeClr val="accent1"/>
              </a:buClr>
              <a:buSzPct val="45000"/>
              <a:buFont typeface="Wingdings" panose="05000000000000000000" pitchFamily="2" charset="2"/>
              <a:buChar char="§"/>
              <a:tabLst>
                <a:tab pos="538163" algn="l"/>
              </a:tabLst>
              <a:defRPr sz="2400">
                <a:solidFill>
                  <a:schemeClr val="tx1">
                    <a:lumMod val="75000"/>
                    <a:lumOff val="25000"/>
                  </a:schemeClr>
                </a:solidFill>
                <a:latin typeface="Tahoma" pitchFamily="34" charset="0"/>
                <a:cs typeface="Tahoma" pitchFamily="34" charset="0"/>
              </a:defRPr>
            </a:lvl1pPr>
            <a:lvl2pPr marL="384048" indent="-18288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endParaRPr lang="es-AR" sz="2800" dirty="0" smtClean="0">
              <a:latin typeface="+mn-lt"/>
            </a:endParaRPr>
          </a:p>
          <a:p>
            <a:r>
              <a:rPr lang="es-AR" sz="2800" b="1" dirty="0" smtClean="0">
                <a:latin typeface="+mn-lt"/>
              </a:rPr>
              <a:t>Cláusula </a:t>
            </a:r>
            <a:r>
              <a:rPr lang="es-AR" sz="2800" b="1" dirty="0">
                <a:latin typeface="+mn-lt"/>
              </a:rPr>
              <a:t>10: </a:t>
            </a:r>
            <a:r>
              <a:rPr lang="es-AR" sz="2800" b="1" dirty="0" smtClean="0">
                <a:latin typeface="+mn-lt"/>
              </a:rPr>
              <a:t>Mejora</a:t>
            </a:r>
          </a:p>
          <a:p>
            <a:pPr marL="360363" indent="0">
              <a:buNone/>
            </a:pPr>
            <a:r>
              <a:rPr lang="es-AR" sz="2800" dirty="0">
                <a:latin typeface="+mn-lt"/>
              </a:rPr>
              <a:t/>
            </a:r>
            <a:br>
              <a:rPr lang="es-AR" sz="2800" dirty="0">
                <a:latin typeface="+mn-lt"/>
              </a:rPr>
            </a:br>
            <a:r>
              <a:rPr lang="es-AR" sz="2800" dirty="0">
                <a:latin typeface="+mn-lt"/>
              </a:rPr>
              <a:t>En un mundo empresarial en constante cambio, no todo siempre se lleva a cabo según lo planificado. La cláusula 10 analiza las formas de hacer frente a las no conformidades y acciones correctivas, así como las estrategias de mejora continua.</a:t>
            </a:r>
          </a:p>
          <a:p>
            <a:endParaRPr lang="es-AR" sz="2800" dirty="0">
              <a:latin typeface="+mn-lt"/>
            </a:endParaRPr>
          </a:p>
        </p:txBody>
      </p:sp>
    </p:spTree>
    <p:extLst>
      <p:ext uri="{BB962C8B-B14F-4D97-AF65-F5344CB8AC3E}">
        <p14:creationId xmlns:p14="http://schemas.microsoft.com/office/powerpoint/2010/main" val="17395774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ISO 9001:2015</a:t>
            </a:r>
            <a:endParaRPr lang="es-AR" dirty="0"/>
          </a:p>
        </p:txBody>
      </p:sp>
      <p:sp>
        <p:nvSpPr>
          <p:cNvPr id="4" name="Marcador de texto 3"/>
          <p:cNvSpPr>
            <a:spLocks noGrp="1"/>
          </p:cNvSpPr>
          <p:nvPr>
            <p:ph type="body" sz="half" idx="2"/>
          </p:nvPr>
        </p:nvSpPr>
        <p:spPr/>
        <p:txBody>
          <a:bodyPr>
            <a:normAutofit/>
          </a:bodyPr>
          <a:lstStyle/>
          <a:p>
            <a:pPr algn="ctr"/>
            <a:r>
              <a:rPr lang="es-AR" sz="3200" dirty="0" smtClean="0"/>
              <a:t>Principales Cambios</a:t>
            </a:r>
            <a:endParaRPr lang="es-AR" sz="32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411" y="1874520"/>
            <a:ext cx="4638931" cy="34747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770444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483984" y="1291390"/>
            <a:ext cx="11708016" cy="4298032"/>
          </a:xfrm>
        </p:spPr>
        <p:txBody>
          <a:bodyPr vert="horz" lIns="0" tIns="45720" rIns="0" bIns="45720" rtlCol="0">
            <a:noAutofit/>
          </a:bodyPr>
          <a:lstStyle/>
          <a:p>
            <a:pPr marL="0" indent="0" hangingPunct="0">
              <a:lnSpc>
                <a:spcPct val="130000"/>
              </a:lnSpc>
              <a:spcAft>
                <a:spcPts val="1200"/>
              </a:spcAft>
              <a:buSzPct val="45000"/>
              <a:buNone/>
              <a:tabLst>
                <a:tab pos="538163" algn="l"/>
              </a:tabLst>
            </a:pPr>
            <a:endParaRPr lang="es-AR" sz="2800" b="1" dirty="0">
              <a:cs typeface="Tahoma" pitchFamily="34" charset="0"/>
            </a:endParaRPr>
          </a:p>
          <a:p>
            <a:pPr marL="549275" indent="-433388"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a:cs typeface="Tahoma" pitchFamily="34" charset="0"/>
              </a:rPr>
              <a:t>4.1 Comprensión de la organización y su contexto.</a:t>
            </a:r>
          </a:p>
          <a:p>
            <a:pPr marL="549275" indent="-433388"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a:cs typeface="Tahoma" pitchFamily="34" charset="0"/>
              </a:rPr>
              <a:t>4.2 Comprensión de las necesidades y expectativas de las partes interesadas.</a:t>
            </a:r>
          </a:p>
          <a:p>
            <a:pPr marL="549275" indent="-433388"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a:cs typeface="Tahoma" pitchFamily="34" charset="0"/>
              </a:rPr>
              <a:t>4.3 Determinación del alcance del Sistema de Gestión de la Calidad.</a:t>
            </a:r>
          </a:p>
          <a:p>
            <a:pPr marL="549275" indent="-433388"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a:cs typeface="Tahoma" pitchFamily="34" charset="0"/>
              </a:rPr>
              <a:t>4.4 Sistema de Gestión de la Calidad y sus procesos.</a:t>
            </a:r>
          </a:p>
        </p:txBody>
      </p:sp>
      <p:sp>
        <p:nvSpPr>
          <p:cNvPr id="4" name="Título 3"/>
          <p:cNvSpPr>
            <a:spLocks noGrp="1"/>
          </p:cNvSpPr>
          <p:nvPr>
            <p:ph type="title"/>
          </p:nvPr>
        </p:nvSpPr>
        <p:spPr/>
        <p:txBody>
          <a:bodyPr/>
          <a:lstStyle/>
          <a:p>
            <a:endParaRPr lang="es-AR"/>
          </a:p>
        </p:txBody>
      </p:sp>
      <p:sp>
        <p:nvSpPr>
          <p:cNvPr id="5" name="Título 2"/>
          <p:cNvSpPr txBox="1">
            <a:spLocks/>
          </p:cNvSpPr>
          <p:nvPr/>
        </p:nvSpPr>
        <p:spPr>
          <a:xfrm>
            <a:off x="483984" y="0"/>
            <a:ext cx="11024844" cy="84369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000" kern="1200" spc="-50" baseline="0">
                <a:solidFill>
                  <a:schemeClr val="bg1"/>
                </a:solidFill>
                <a:latin typeface="+mj-lt"/>
                <a:ea typeface="+mj-ea"/>
                <a:cs typeface="+mj-cs"/>
              </a:defRPr>
            </a:lvl1pPr>
          </a:lstStyle>
          <a:p>
            <a:r>
              <a:rPr lang="es-AR" dirty="0" smtClean="0">
                <a:solidFill>
                  <a:schemeClr val="tx1"/>
                </a:solidFill>
              </a:rPr>
              <a:t>Cláusula 4. Contexto </a:t>
            </a:r>
            <a:r>
              <a:rPr lang="es-AR" dirty="0" smtClean="0">
                <a:solidFill>
                  <a:schemeClr val="tx1"/>
                </a:solidFill>
              </a:rPr>
              <a:t>de la Organización</a:t>
            </a:r>
            <a:endParaRPr lang="es-AR" dirty="0">
              <a:solidFill>
                <a:schemeClr val="tx1"/>
              </a:solidFill>
            </a:endParaRPr>
          </a:p>
        </p:txBody>
      </p:sp>
    </p:spTree>
    <p:extLst>
      <p:ext uri="{BB962C8B-B14F-4D97-AF65-F5344CB8AC3E}">
        <p14:creationId xmlns:p14="http://schemas.microsoft.com/office/powerpoint/2010/main" val="3430559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483984" y="1242060"/>
            <a:ext cx="11160369" cy="4298032"/>
          </a:xfrm>
        </p:spPr>
        <p:txBody>
          <a:bodyPr vert="horz" lIns="0" tIns="45720" rIns="0" bIns="45720" rtlCol="0">
            <a:noAutofit/>
          </a:bodyPr>
          <a:lstStyle/>
          <a:p>
            <a:pPr marL="0" indent="0" hangingPunct="0">
              <a:lnSpc>
                <a:spcPct val="100000"/>
              </a:lnSpc>
              <a:spcAft>
                <a:spcPts val="1200"/>
              </a:spcAft>
              <a:buSzPct val="45000"/>
              <a:buNone/>
              <a:tabLst>
                <a:tab pos="538163" algn="l"/>
              </a:tabLst>
            </a:pPr>
            <a:r>
              <a:rPr lang="es-AR" sz="2800" b="1" dirty="0">
                <a:cs typeface="Tahoma" pitchFamily="34" charset="0"/>
              </a:rPr>
              <a:t>4.1 Comprensión de la organización y su contexto.</a:t>
            </a:r>
          </a:p>
          <a:p>
            <a:pPr marL="0" indent="0" hangingPunct="0">
              <a:lnSpc>
                <a:spcPct val="100000"/>
              </a:lnSpc>
              <a:spcAft>
                <a:spcPts val="1200"/>
              </a:spcAft>
              <a:buSzPct val="45000"/>
              <a:buNone/>
              <a:tabLst>
                <a:tab pos="538163" algn="l"/>
              </a:tabLst>
            </a:pPr>
            <a:r>
              <a:rPr lang="es-AR" sz="2800" dirty="0">
                <a:cs typeface="Tahoma" pitchFamily="34" charset="0"/>
              </a:rPr>
              <a:t>Determinar las cuestiones externas e internas relevantes para el propósito de la organización y su dirección estratégica y que puede afectar a su capacidad para lograr el resultado deseado en nuestro sistema de gestión</a:t>
            </a:r>
          </a:p>
          <a:p>
            <a:pPr marL="365125" indent="-365125" hangingPunct="0">
              <a:lnSpc>
                <a:spcPct val="100000"/>
              </a:lnSpc>
              <a:spcAft>
                <a:spcPts val="1200"/>
              </a:spcAft>
              <a:buSzPct val="45000"/>
              <a:buFont typeface="Wingdings" panose="05000000000000000000" pitchFamily="2" charset="2"/>
              <a:buChar char="§"/>
              <a:tabLst>
                <a:tab pos="538163" algn="l"/>
              </a:tabLst>
            </a:pPr>
            <a:r>
              <a:rPr lang="es-AR" sz="2800" b="1" dirty="0" smtClean="0">
                <a:cs typeface="Tahoma" pitchFamily="34" charset="0"/>
              </a:rPr>
              <a:t>Contexto </a:t>
            </a:r>
            <a:r>
              <a:rPr lang="es-AR" sz="2800" b="1" dirty="0">
                <a:cs typeface="Tahoma" pitchFamily="34" charset="0"/>
              </a:rPr>
              <a:t>Exterior</a:t>
            </a:r>
            <a:r>
              <a:rPr lang="es-AR" sz="2800" dirty="0">
                <a:cs typeface="Tahoma" pitchFamily="34" charset="0"/>
              </a:rPr>
              <a:t>: tendencias sociales, políticas, económicas, cambios tecnológicos, tendencias de mercado, cambios legales…</a:t>
            </a:r>
          </a:p>
          <a:p>
            <a:pPr marL="365125" indent="-365125" hangingPunct="0">
              <a:lnSpc>
                <a:spcPct val="100000"/>
              </a:lnSpc>
              <a:spcAft>
                <a:spcPts val="1200"/>
              </a:spcAft>
              <a:buSzPct val="45000"/>
              <a:buFont typeface="Wingdings" panose="05000000000000000000" pitchFamily="2" charset="2"/>
              <a:buChar char="§"/>
              <a:tabLst>
                <a:tab pos="538163" algn="l"/>
              </a:tabLst>
            </a:pPr>
            <a:r>
              <a:rPr lang="es-AR" sz="2800" b="1" dirty="0" smtClean="0">
                <a:cs typeface="Tahoma" pitchFamily="34" charset="0"/>
              </a:rPr>
              <a:t>Contexto </a:t>
            </a:r>
            <a:r>
              <a:rPr lang="es-AR" sz="2800" b="1" dirty="0">
                <a:cs typeface="Tahoma" pitchFamily="34" charset="0"/>
              </a:rPr>
              <a:t>Interior: </a:t>
            </a:r>
            <a:r>
              <a:rPr lang="es-AR" sz="2800" dirty="0">
                <a:cs typeface="Tahoma" pitchFamily="34" charset="0"/>
              </a:rPr>
              <a:t>valores, conocimientos, desempeño, cultura </a:t>
            </a:r>
            <a:r>
              <a:rPr lang="es-AR" sz="2800" dirty="0" smtClean="0">
                <a:cs typeface="Tahoma" pitchFamily="34" charset="0"/>
              </a:rPr>
              <a:t>organizacional</a:t>
            </a:r>
            <a:endParaRPr lang="es-AR" sz="2800" dirty="0">
              <a:cs typeface="Tahoma" pitchFamily="34" charset="0"/>
            </a:endParaRPr>
          </a:p>
        </p:txBody>
      </p:sp>
      <p:sp>
        <p:nvSpPr>
          <p:cNvPr id="3" name="Título 2"/>
          <p:cNvSpPr>
            <a:spLocks noGrp="1"/>
          </p:cNvSpPr>
          <p:nvPr>
            <p:ph type="title"/>
          </p:nvPr>
        </p:nvSpPr>
        <p:spPr/>
        <p:txBody>
          <a:bodyPr/>
          <a:lstStyle/>
          <a:p>
            <a:r>
              <a:rPr lang="es-AR" dirty="0" smtClean="0">
                <a:solidFill>
                  <a:schemeClr val="tx1"/>
                </a:solidFill>
              </a:rPr>
              <a:t>Cláusula 4. Contexto </a:t>
            </a:r>
            <a:r>
              <a:rPr lang="es-AR" dirty="0" smtClean="0">
                <a:solidFill>
                  <a:schemeClr val="tx1"/>
                </a:solidFill>
              </a:rPr>
              <a:t>de la Organización</a:t>
            </a:r>
            <a:endParaRPr lang="es-AR" dirty="0">
              <a:solidFill>
                <a:schemeClr val="tx1"/>
              </a:solidFill>
            </a:endParaRPr>
          </a:p>
        </p:txBody>
      </p:sp>
    </p:spTree>
    <p:extLst>
      <p:ext uri="{BB962C8B-B14F-4D97-AF65-F5344CB8AC3E}">
        <p14:creationId xmlns:p14="http://schemas.microsoft.com/office/powerpoint/2010/main" val="27834283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483984" y="1242060"/>
            <a:ext cx="11160369" cy="4298032"/>
          </a:xfrm>
        </p:spPr>
        <p:txBody>
          <a:bodyPr vert="horz" lIns="0" tIns="45720" rIns="0" bIns="45720" rtlCol="0">
            <a:noAutofit/>
          </a:bodyPr>
          <a:lstStyle/>
          <a:p>
            <a:pPr marL="0" indent="0" hangingPunct="0">
              <a:lnSpc>
                <a:spcPct val="100000"/>
              </a:lnSpc>
              <a:spcAft>
                <a:spcPts val="1200"/>
              </a:spcAft>
              <a:buSzPct val="45000"/>
              <a:buNone/>
              <a:tabLst>
                <a:tab pos="538163" algn="l"/>
              </a:tabLst>
            </a:pPr>
            <a:r>
              <a:rPr lang="es-AR" sz="2800" b="1" dirty="0">
                <a:cs typeface="Tahoma" pitchFamily="34" charset="0"/>
              </a:rPr>
              <a:t>4.2 Comprensión de las necesidades y expectativas de las partes interesadas.</a:t>
            </a:r>
          </a:p>
          <a:p>
            <a:pPr marL="0" indent="0" hangingPunct="0">
              <a:lnSpc>
                <a:spcPct val="100000"/>
              </a:lnSpc>
              <a:spcAft>
                <a:spcPts val="1200"/>
              </a:spcAft>
              <a:buSzPct val="45000"/>
              <a:buNone/>
              <a:tabLst>
                <a:tab pos="538163" algn="l"/>
              </a:tabLst>
            </a:pPr>
            <a:r>
              <a:rPr lang="es-AR" sz="2800" dirty="0" smtClean="0">
                <a:cs typeface="Tahoma" pitchFamily="34" charset="0"/>
              </a:rPr>
              <a:t>No </a:t>
            </a:r>
            <a:r>
              <a:rPr lang="es-AR" sz="2800" dirty="0">
                <a:cs typeface="Tahoma" pitchFamily="34" charset="0"/>
              </a:rPr>
              <a:t>solo se habla de clientes, sino de </a:t>
            </a:r>
            <a:r>
              <a:rPr lang="es-AR" sz="2800" i="1" u="sng" dirty="0">
                <a:cs typeface="Tahoma" pitchFamily="34" charset="0"/>
              </a:rPr>
              <a:t>partes interesadas</a:t>
            </a:r>
          </a:p>
          <a:p>
            <a:pPr marL="0" indent="0" hangingPunct="0">
              <a:lnSpc>
                <a:spcPct val="100000"/>
              </a:lnSpc>
              <a:spcAft>
                <a:spcPts val="1200"/>
              </a:spcAft>
              <a:buSzPct val="45000"/>
              <a:buNone/>
              <a:tabLst>
                <a:tab pos="538163" algn="l"/>
              </a:tabLst>
            </a:pPr>
            <a:r>
              <a:rPr lang="es-AR" sz="2800" dirty="0" smtClean="0">
                <a:cs typeface="Tahoma" pitchFamily="34" charset="0"/>
              </a:rPr>
              <a:t>Las </a:t>
            </a:r>
            <a:r>
              <a:rPr lang="es-AR" sz="2800" dirty="0">
                <a:cs typeface="Tahoma" pitchFamily="34" charset="0"/>
              </a:rPr>
              <a:t>partes interesadas a tener en cuenta son aquellas que potencialmente puedan impactar en la capacidad de la organización para proporcionar productos y servicios que cumplan con los requisitos</a:t>
            </a:r>
          </a:p>
          <a:p>
            <a:pPr marL="0" indent="0" hangingPunct="0">
              <a:lnSpc>
                <a:spcPct val="100000"/>
              </a:lnSpc>
              <a:spcAft>
                <a:spcPts val="1200"/>
              </a:spcAft>
              <a:buSzPct val="45000"/>
              <a:buNone/>
              <a:tabLst>
                <a:tab pos="538163" algn="l"/>
              </a:tabLst>
            </a:pPr>
            <a:r>
              <a:rPr lang="es-AR" sz="2800" dirty="0" smtClean="0">
                <a:cs typeface="Tahoma" pitchFamily="34" charset="0"/>
              </a:rPr>
              <a:t>Pueden </a:t>
            </a:r>
            <a:r>
              <a:rPr lang="es-AR" sz="2800" dirty="0">
                <a:cs typeface="Tahoma" pitchFamily="34" charset="0"/>
              </a:rPr>
              <a:t>ser clientes, usuarios, socios, empleados, proveedores, sindicatos, inversores, comunidad, </a:t>
            </a:r>
            <a:r>
              <a:rPr lang="es-AR" sz="2800" dirty="0" smtClean="0">
                <a:cs typeface="Tahoma" pitchFamily="34" charset="0"/>
              </a:rPr>
              <a:t>gobiernos.</a:t>
            </a:r>
            <a:endParaRPr lang="es-AR" sz="2800" dirty="0">
              <a:cs typeface="Tahoma" pitchFamily="34" charset="0"/>
            </a:endParaRPr>
          </a:p>
          <a:p>
            <a:pPr marL="0" indent="0" hangingPunct="0">
              <a:lnSpc>
                <a:spcPct val="100000"/>
              </a:lnSpc>
              <a:spcAft>
                <a:spcPts val="1200"/>
              </a:spcAft>
              <a:buSzPct val="45000"/>
              <a:buNone/>
              <a:tabLst>
                <a:tab pos="538163" algn="l"/>
              </a:tabLst>
            </a:pPr>
            <a:endParaRPr lang="es-AR" sz="2800" b="1" dirty="0">
              <a:cs typeface="Tahoma" pitchFamily="34" charset="0"/>
            </a:endParaRPr>
          </a:p>
        </p:txBody>
      </p:sp>
      <p:sp>
        <p:nvSpPr>
          <p:cNvPr id="4" name="Título 2"/>
          <p:cNvSpPr>
            <a:spLocks noGrp="1"/>
          </p:cNvSpPr>
          <p:nvPr>
            <p:ph type="title"/>
          </p:nvPr>
        </p:nvSpPr>
        <p:spPr>
          <a:xfrm>
            <a:off x="483984" y="-2306"/>
            <a:ext cx="11024844" cy="843697"/>
          </a:xfrm>
        </p:spPr>
        <p:txBody>
          <a:bodyPr/>
          <a:lstStyle/>
          <a:p>
            <a:r>
              <a:rPr lang="es-AR" dirty="0">
                <a:solidFill>
                  <a:schemeClr val="tx1"/>
                </a:solidFill>
              </a:rPr>
              <a:t>Cláusula 4. Contexto </a:t>
            </a:r>
            <a:r>
              <a:rPr lang="es-AR" dirty="0" smtClean="0">
                <a:solidFill>
                  <a:schemeClr val="tx1"/>
                </a:solidFill>
              </a:rPr>
              <a:t>de la Organización</a:t>
            </a:r>
            <a:endParaRPr lang="es-AR" dirty="0">
              <a:solidFill>
                <a:schemeClr val="tx1"/>
              </a:solidFill>
            </a:endParaRPr>
          </a:p>
        </p:txBody>
      </p:sp>
    </p:spTree>
    <p:extLst>
      <p:ext uri="{BB962C8B-B14F-4D97-AF65-F5344CB8AC3E}">
        <p14:creationId xmlns:p14="http://schemas.microsoft.com/office/powerpoint/2010/main" val="38728915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691359" y="841391"/>
            <a:ext cx="11160369" cy="4298032"/>
          </a:xfrm>
        </p:spPr>
        <p:txBody>
          <a:bodyPr vert="horz" lIns="0" tIns="45720" rIns="0" bIns="45720" rtlCol="0">
            <a:noAutofit/>
          </a:bodyPr>
          <a:lstStyle/>
          <a:p>
            <a:pPr marL="0" indent="0" hangingPunct="0">
              <a:lnSpc>
                <a:spcPct val="130000"/>
              </a:lnSpc>
              <a:spcAft>
                <a:spcPts val="1200"/>
              </a:spcAft>
              <a:buSzPct val="45000"/>
              <a:buNone/>
              <a:tabLst>
                <a:tab pos="538163" algn="l"/>
              </a:tabLst>
            </a:pPr>
            <a:r>
              <a:rPr lang="es-AR" sz="2800" b="1" dirty="0">
                <a:cs typeface="Tahoma" pitchFamily="34" charset="0"/>
              </a:rPr>
              <a:t>4.3 Determinación del alcance del SGC.</a:t>
            </a:r>
          </a:p>
          <a:p>
            <a:pPr marL="0" indent="0" hangingPunct="0">
              <a:lnSpc>
                <a:spcPct val="130000"/>
              </a:lnSpc>
              <a:spcAft>
                <a:spcPts val="1200"/>
              </a:spcAft>
              <a:buSzPct val="45000"/>
              <a:buNone/>
              <a:tabLst>
                <a:tab pos="538163" algn="l"/>
              </a:tabLst>
            </a:pPr>
            <a:r>
              <a:rPr lang="es-AR" sz="2800" b="1" dirty="0">
                <a:cs typeface="Tahoma" pitchFamily="34" charset="0"/>
              </a:rPr>
              <a:t>Alcance del SGC</a:t>
            </a:r>
          </a:p>
          <a:p>
            <a:pPr marL="0" indent="0" hangingPunct="0">
              <a:lnSpc>
                <a:spcPct val="130000"/>
              </a:lnSpc>
              <a:spcBef>
                <a:spcPts val="600"/>
              </a:spcBef>
              <a:spcAft>
                <a:spcPts val="600"/>
              </a:spcAft>
              <a:buSzPct val="45000"/>
              <a:buNone/>
              <a:tabLst>
                <a:tab pos="538163" algn="l"/>
              </a:tabLst>
            </a:pPr>
            <a:r>
              <a:rPr lang="es-AR" sz="2800" dirty="0">
                <a:cs typeface="Tahoma" pitchFamily="34" charset="0"/>
              </a:rPr>
              <a:t>Definir en términos de: </a:t>
            </a:r>
            <a:endParaRPr lang="es-AR" sz="2800" dirty="0" smtClean="0">
              <a:cs typeface="Tahoma" pitchFamily="34" charset="0"/>
            </a:endParaRPr>
          </a:p>
          <a:p>
            <a:pPr marL="549275" indent="-366713"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smtClean="0">
                <a:cs typeface="Tahoma" pitchFamily="34" charset="0"/>
              </a:rPr>
              <a:t>Productos </a:t>
            </a:r>
            <a:r>
              <a:rPr lang="es-AR" sz="2800" dirty="0">
                <a:cs typeface="Tahoma" pitchFamily="34" charset="0"/>
              </a:rPr>
              <a:t>y Servicios </a:t>
            </a:r>
            <a:endParaRPr lang="es-AR" sz="2800" dirty="0" smtClean="0">
              <a:cs typeface="Tahoma" pitchFamily="34" charset="0"/>
            </a:endParaRPr>
          </a:p>
          <a:p>
            <a:pPr marL="549275" indent="-366713"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smtClean="0">
                <a:cs typeface="Tahoma" pitchFamily="34" charset="0"/>
              </a:rPr>
              <a:t>Principales </a:t>
            </a:r>
            <a:r>
              <a:rPr lang="es-AR" sz="2800" dirty="0">
                <a:cs typeface="Tahoma" pitchFamily="34" charset="0"/>
              </a:rPr>
              <a:t>procesos involucrados </a:t>
            </a:r>
            <a:endParaRPr lang="es-AR" sz="2800" dirty="0" smtClean="0">
              <a:cs typeface="Tahoma" pitchFamily="34" charset="0"/>
            </a:endParaRPr>
          </a:p>
          <a:p>
            <a:pPr marL="549275" indent="-366713"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smtClean="0">
                <a:cs typeface="Tahoma" pitchFamily="34" charset="0"/>
              </a:rPr>
              <a:t>Los </a:t>
            </a:r>
            <a:r>
              <a:rPr lang="es-AR" sz="2800" dirty="0">
                <a:cs typeface="Tahoma" pitchFamily="34" charset="0"/>
              </a:rPr>
              <a:t>sitios donde se operan los procesos</a:t>
            </a:r>
          </a:p>
          <a:p>
            <a:pPr marL="0" indent="0" hangingPunct="0">
              <a:lnSpc>
                <a:spcPct val="130000"/>
              </a:lnSpc>
              <a:spcAft>
                <a:spcPts val="1200"/>
              </a:spcAft>
              <a:buSzPct val="45000"/>
              <a:buNone/>
              <a:tabLst>
                <a:tab pos="538163" algn="l"/>
              </a:tabLst>
            </a:pPr>
            <a:r>
              <a:rPr lang="es-AR" sz="2800" b="1" dirty="0">
                <a:cs typeface="Tahoma" pitchFamily="34" charset="0"/>
              </a:rPr>
              <a:t>Exclusiones del SGC </a:t>
            </a:r>
            <a:endParaRPr lang="es-AR" sz="2800" b="1" dirty="0" smtClean="0">
              <a:cs typeface="Tahoma" pitchFamily="34" charset="0"/>
            </a:endParaRPr>
          </a:p>
          <a:p>
            <a:pPr marL="549275" indent="-457200"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smtClean="0">
                <a:cs typeface="Tahoma" pitchFamily="34" charset="0"/>
              </a:rPr>
              <a:t>No </a:t>
            </a:r>
            <a:r>
              <a:rPr lang="es-AR" sz="2800" dirty="0">
                <a:cs typeface="Tahoma" pitchFamily="34" charset="0"/>
              </a:rPr>
              <a:t>se utiliza más este término </a:t>
            </a:r>
            <a:endParaRPr lang="es-AR" sz="2800" dirty="0" smtClean="0">
              <a:cs typeface="Tahoma" pitchFamily="34" charset="0"/>
            </a:endParaRPr>
          </a:p>
          <a:p>
            <a:pPr marL="549275" indent="-457200"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smtClean="0">
                <a:cs typeface="Tahoma" pitchFamily="34" charset="0"/>
              </a:rPr>
              <a:t>La </a:t>
            </a:r>
            <a:r>
              <a:rPr lang="es-AR" sz="2800" dirty="0">
                <a:cs typeface="Tahoma" pitchFamily="34" charset="0"/>
              </a:rPr>
              <a:t>organización debe determinar qué requisitos no son aplicables</a:t>
            </a:r>
          </a:p>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endParaRPr lang="es-AR" sz="2800" b="1" dirty="0">
              <a:cs typeface="Tahoma" pitchFamily="34" charset="0"/>
            </a:endParaRPr>
          </a:p>
        </p:txBody>
      </p:sp>
      <p:sp>
        <p:nvSpPr>
          <p:cNvPr id="4" name="Título 2"/>
          <p:cNvSpPr>
            <a:spLocks noGrp="1"/>
          </p:cNvSpPr>
          <p:nvPr>
            <p:ph type="title"/>
          </p:nvPr>
        </p:nvSpPr>
        <p:spPr>
          <a:xfrm>
            <a:off x="483984" y="-2306"/>
            <a:ext cx="11024844" cy="843697"/>
          </a:xfrm>
        </p:spPr>
        <p:txBody>
          <a:bodyPr/>
          <a:lstStyle/>
          <a:p>
            <a:r>
              <a:rPr lang="es-AR" dirty="0">
                <a:solidFill>
                  <a:schemeClr val="tx1"/>
                </a:solidFill>
              </a:rPr>
              <a:t>Cláusula 4. Contexto </a:t>
            </a:r>
            <a:r>
              <a:rPr lang="es-AR" dirty="0" smtClean="0">
                <a:solidFill>
                  <a:schemeClr val="tx1"/>
                </a:solidFill>
              </a:rPr>
              <a:t>de la Organización</a:t>
            </a:r>
            <a:endParaRPr lang="es-AR" dirty="0">
              <a:solidFill>
                <a:schemeClr val="tx1"/>
              </a:solidFill>
            </a:endParaRPr>
          </a:p>
        </p:txBody>
      </p:sp>
    </p:spTree>
    <p:extLst>
      <p:ext uri="{BB962C8B-B14F-4D97-AF65-F5344CB8AC3E}">
        <p14:creationId xmlns:p14="http://schemas.microsoft.com/office/powerpoint/2010/main" val="13965202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758304" y="1447800"/>
            <a:ext cx="11160369" cy="4298032"/>
          </a:xfrm>
        </p:spPr>
        <p:txBody>
          <a:bodyPr vert="horz" lIns="0" tIns="45720" rIns="0" bIns="45720" rtlCol="0">
            <a:noAutofit/>
          </a:bodyPr>
          <a:lstStyle/>
          <a:p>
            <a:pPr marL="0" indent="0" hangingPunct="0">
              <a:lnSpc>
                <a:spcPct val="130000"/>
              </a:lnSpc>
              <a:spcAft>
                <a:spcPts val="1200"/>
              </a:spcAft>
              <a:buSzPct val="45000"/>
              <a:buNone/>
              <a:tabLst>
                <a:tab pos="538163" algn="l"/>
              </a:tabLst>
            </a:pPr>
            <a:r>
              <a:rPr lang="es-AR" sz="2800" b="1" dirty="0">
                <a:cs typeface="Tahoma" pitchFamily="34" charset="0"/>
              </a:rPr>
              <a:t>4.4 Sistema de Gestión de la Calidad y sus procesos.</a:t>
            </a:r>
          </a:p>
          <a:p>
            <a:pPr marL="639763" indent="-457200" hangingPunct="0">
              <a:lnSpc>
                <a:spcPct val="130000"/>
              </a:lnSpc>
              <a:spcAft>
                <a:spcPts val="1200"/>
              </a:spcAft>
              <a:buSzPct val="45000"/>
              <a:buFont typeface="Wingdings" panose="05000000000000000000" pitchFamily="2" charset="2"/>
              <a:buChar char="§"/>
              <a:tabLst>
                <a:tab pos="538163" algn="l"/>
              </a:tabLst>
            </a:pPr>
            <a:r>
              <a:rPr lang="es-AR" sz="2800" dirty="0">
                <a:cs typeface="Tahoma" pitchFamily="34" charset="0"/>
              </a:rPr>
              <a:t>Requisitos generales similares a la cláusula 4.1 anterior</a:t>
            </a:r>
          </a:p>
          <a:p>
            <a:pPr marL="0" indent="0" hangingPunct="0">
              <a:lnSpc>
                <a:spcPct val="130000"/>
              </a:lnSpc>
              <a:spcAft>
                <a:spcPts val="1200"/>
              </a:spcAft>
              <a:buSzPct val="45000"/>
              <a:buNone/>
              <a:tabLst>
                <a:tab pos="538163" algn="l"/>
              </a:tabLst>
            </a:pPr>
            <a:r>
              <a:rPr lang="es-AR" sz="2800" b="1" dirty="0">
                <a:cs typeface="Tahoma" pitchFamily="34" charset="0"/>
              </a:rPr>
              <a:t>Nuevo requerimiento:</a:t>
            </a:r>
          </a:p>
          <a:p>
            <a:pPr marL="617538"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smtClean="0">
                <a:cs typeface="Tahoma" pitchFamily="34" charset="0"/>
              </a:rPr>
              <a:t>Determinar </a:t>
            </a:r>
            <a:r>
              <a:rPr lang="es-AR" sz="2800" dirty="0">
                <a:cs typeface="Tahoma" pitchFamily="34" charset="0"/>
              </a:rPr>
              <a:t>de riesgos y oportunidades </a:t>
            </a:r>
            <a:endParaRPr lang="es-AR" sz="2800" dirty="0" smtClean="0">
              <a:cs typeface="Tahoma" pitchFamily="34" charset="0"/>
            </a:endParaRPr>
          </a:p>
          <a:p>
            <a:pPr marL="617538"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smtClean="0">
                <a:cs typeface="Tahoma" pitchFamily="34" charset="0"/>
              </a:rPr>
              <a:t>Planificar </a:t>
            </a:r>
            <a:r>
              <a:rPr lang="es-AR" sz="2800" dirty="0">
                <a:cs typeface="Tahoma" pitchFamily="34" charset="0"/>
              </a:rPr>
              <a:t>e implementar acciones para abordarlos</a:t>
            </a:r>
          </a:p>
          <a:p>
            <a:pPr marL="0" indent="0" hangingPunct="0">
              <a:lnSpc>
                <a:spcPct val="130000"/>
              </a:lnSpc>
              <a:spcAft>
                <a:spcPts val="1200"/>
              </a:spcAft>
              <a:buSzPct val="45000"/>
              <a:buNone/>
              <a:tabLst>
                <a:tab pos="538163" algn="l"/>
              </a:tabLst>
            </a:pPr>
            <a:endParaRPr lang="es-AR" sz="2800" b="1" dirty="0">
              <a:cs typeface="Tahoma" pitchFamily="34" charset="0"/>
            </a:endParaRPr>
          </a:p>
        </p:txBody>
      </p:sp>
      <p:sp>
        <p:nvSpPr>
          <p:cNvPr id="4" name="Título 2"/>
          <p:cNvSpPr>
            <a:spLocks noGrp="1"/>
          </p:cNvSpPr>
          <p:nvPr>
            <p:ph type="title"/>
          </p:nvPr>
        </p:nvSpPr>
        <p:spPr>
          <a:xfrm>
            <a:off x="483984" y="-2306"/>
            <a:ext cx="11024844" cy="843697"/>
          </a:xfrm>
        </p:spPr>
        <p:txBody>
          <a:bodyPr/>
          <a:lstStyle/>
          <a:p>
            <a:r>
              <a:rPr lang="es-AR" dirty="0">
                <a:solidFill>
                  <a:schemeClr val="tx1"/>
                </a:solidFill>
              </a:rPr>
              <a:t>Cláusula 4. Contexto </a:t>
            </a:r>
            <a:r>
              <a:rPr lang="es-AR" dirty="0" smtClean="0">
                <a:solidFill>
                  <a:schemeClr val="tx1"/>
                </a:solidFill>
              </a:rPr>
              <a:t>de la Organización</a:t>
            </a:r>
            <a:endParaRPr lang="es-AR" dirty="0">
              <a:solidFill>
                <a:schemeClr val="tx1"/>
              </a:solidFill>
            </a:endParaRPr>
          </a:p>
        </p:txBody>
      </p:sp>
    </p:spTree>
    <p:extLst>
      <p:ext uri="{BB962C8B-B14F-4D97-AF65-F5344CB8AC3E}">
        <p14:creationId xmlns:p14="http://schemas.microsoft.com/office/powerpoint/2010/main" val="337887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759939" y="1219200"/>
            <a:ext cx="11160369" cy="4298032"/>
          </a:xfrm>
        </p:spPr>
        <p:txBody>
          <a:bodyPr vert="horz" lIns="0" tIns="45720" rIns="0" bIns="45720" rtlCol="0">
            <a:noAutofit/>
          </a:bodyPr>
          <a:lstStyle/>
          <a:p>
            <a:pPr marL="342900" indent="-342900" hangingPunct="0">
              <a:lnSpc>
                <a:spcPct val="150000"/>
              </a:lnSpc>
              <a:spcBef>
                <a:spcPts val="0"/>
              </a:spcBef>
              <a:spcAft>
                <a:spcPts val="0"/>
              </a:spcAft>
              <a:buSzPct val="45000"/>
              <a:buFont typeface="Wingdings" panose="05000000000000000000" pitchFamily="2" charset="2"/>
              <a:buChar char="§"/>
              <a:tabLst>
                <a:tab pos="538163" algn="l"/>
              </a:tabLst>
            </a:pPr>
            <a:r>
              <a:rPr lang="es-AR" sz="2800" dirty="0" smtClean="0">
                <a:cs typeface="Tahoma" pitchFamily="34" charset="0"/>
              </a:rPr>
              <a:t>5.1 </a:t>
            </a:r>
            <a:r>
              <a:rPr lang="es-AR" sz="2800" dirty="0">
                <a:cs typeface="Tahoma" pitchFamily="34" charset="0"/>
              </a:rPr>
              <a:t>Liderazgo y compromiso</a:t>
            </a:r>
          </a:p>
          <a:p>
            <a:pPr marL="635508" lvl="1" indent="-342900" hangingPunct="0">
              <a:lnSpc>
                <a:spcPct val="15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5.1.1 Generalidades</a:t>
            </a:r>
          </a:p>
          <a:p>
            <a:pPr marL="635508" lvl="1" indent="-342900" hangingPunct="0">
              <a:lnSpc>
                <a:spcPct val="15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5.1.2 Enfoque al cliente</a:t>
            </a:r>
          </a:p>
          <a:p>
            <a:pPr marL="342900" indent="-342900" hangingPunct="0">
              <a:lnSpc>
                <a:spcPct val="150000"/>
              </a:lnSpc>
              <a:spcBef>
                <a:spcPts val="0"/>
              </a:spcBef>
              <a:spcAft>
                <a:spcPts val="0"/>
              </a:spcAft>
              <a:buSzPct val="45000"/>
              <a:buFont typeface="Wingdings" panose="05000000000000000000" pitchFamily="2" charset="2"/>
              <a:buChar char="§"/>
              <a:tabLst>
                <a:tab pos="538163" algn="l"/>
              </a:tabLst>
            </a:pPr>
            <a:r>
              <a:rPr lang="es-AR" sz="2800" dirty="0">
                <a:cs typeface="Tahoma" pitchFamily="34" charset="0"/>
              </a:rPr>
              <a:t>5.2 Política</a:t>
            </a:r>
          </a:p>
          <a:p>
            <a:pPr marL="635508" lvl="1" indent="-342900" hangingPunct="0">
              <a:lnSpc>
                <a:spcPct val="15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5.2.1 Establecimiento de la política de la calidad</a:t>
            </a:r>
          </a:p>
          <a:p>
            <a:pPr marL="635508" lvl="1" indent="-342900" hangingPunct="0">
              <a:lnSpc>
                <a:spcPct val="15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5.2.2 Comunicación de la política de la calidad</a:t>
            </a:r>
          </a:p>
          <a:p>
            <a:pPr marL="342900" indent="-342900" hangingPunct="0">
              <a:lnSpc>
                <a:spcPct val="150000"/>
              </a:lnSpc>
              <a:spcBef>
                <a:spcPts val="0"/>
              </a:spcBef>
              <a:spcAft>
                <a:spcPts val="0"/>
              </a:spcAft>
              <a:buSzPct val="45000"/>
              <a:buFont typeface="Wingdings" panose="05000000000000000000" pitchFamily="2" charset="2"/>
              <a:buChar char="§"/>
              <a:tabLst>
                <a:tab pos="538163" algn="l"/>
              </a:tabLst>
            </a:pPr>
            <a:r>
              <a:rPr lang="es-AR" sz="2800" dirty="0">
                <a:cs typeface="Tahoma" pitchFamily="34" charset="0"/>
              </a:rPr>
              <a:t>5.3 Roles, responsabilidades y autoridades en la organización</a:t>
            </a:r>
          </a:p>
        </p:txBody>
      </p:sp>
      <p:sp>
        <p:nvSpPr>
          <p:cNvPr id="4" name="Título 2"/>
          <p:cNvSpPr>
            <a:spLocks noGrp="1"/>
          </p:cNvSpPr>
          <p:nvPr>
            <p:ph type="title"/>
          </p:nvPr>
        </p:nvSpPr>
        <p:spPr>
          <a:xfrm>
            <a:off x="483984" y="-2306"/>
            <a:ext cx="11024844" cy="843697"/>
          </a:xfrm>
        </p:spPr>
        <p:txBody>
          <a:bodyPr/>
          <a:lstStyle/>
          <a:p>
            <a:r>
              <a:rPr lang="es-AR" dirty="0" smtClean="0">
                <a:solidFill>
                  <a:schemeClr val="tx1"/>
                </a:solidFill>
              </a:rPr>
              <a:t>Cláusula 5. Liderazgo</a:t>
            </a:r>
            <a:endParaRPr lang="es-AR" dirty="0">
              <a:solidFill>
                <a:schemeClr val="tx1"/>
              </a:solidFill>
            </a:endParaRPr>
          </a:p>
        </p:txBody>
      </p:sp>
    </p:spTree>
    <p:extLst>
      <p:ext uri="{BB962C8B-B14F-4D97-AF65-F5344CB8AC3E}">
        <p14:creationId xmlns:p14="http://schemas.microsoft.com/office/powerpoint/2010/main" val="35000801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668499" y="1178292"/>
            <a:ext cx="11160369" cy="4298032"/>
          </a:xfrm>
        </p:spPr>
        <p:txBody>
          <a:bodyPr vert="horz" lIns="0" tIns="45720" rIns="0" bIns="45720" rtlCol="0">
            <a:noAutofit/>
          </a:bodyPr>
          <a:lstStyle/>
          <a:p>
            <a:pPr marL="0" indent="0" hangingPunct="0">
              <a:lnSpc>
                <a:spcPct val="130000"/>
              </a:lnSpc>
              <a:spcAft>
                <a:spcPts val="1200"/>
              </a:spcAft>
              <a:buSzPct val="45000"/>
              <a:buNone/>
              <a:tabLst>
                <a:tab pos="538163" algn="l"/>
              </a:tabLst>
            </a:pPr>
            <a:r>
              <a:rPr lang="es-AR" sz="2800" b="1" dirty="0" smtClean="0">
                <a:cs typeface="Tahoma" pitchFamily="34" charset="0"/>
              </a:rPr>
              <a:t>Cambios </a:t>
            </a:r>
            <a:r>
              <a:rPr lang="es-AR" sz="2800" b="1" dirty="0">
                <a:cs typeface="Tahoma" pitchFamily="34" charset="0"/>
              </a:rPr>
              <a:t>importantes:</a:t>
            </a:r>
          </a:p>
          <a:p>
            <a:pPr marL="0" indent="0" hangingPunct="0">
              <a:lnSpc>
                <a:spcPct val="100000"/>
              </a:lnSpc>
              <a:spcAft>
                <a:spcPts val="1200"/>
              </a:spcAft>
              <a:buSzPct val="45000"/>
              <a:buNone/>
              <a:tabLst>
                <a:tab pos="538163" algn="l"/>
              </a:tabLst>
            </a:pPr>
            <a:r>
              <a:rPr lang="es-AR" sz="2800" dirty="0" smtClean="0">
                <a:cs typeface="Tahoma" pitchFamily="34" charset="0"/>
              </a:rPr>
              <a:t>Se </a:t>
            </a:r>
            <a:r>
              <a:rPr lang="es-AR" sz="2800" dirty="0">
                <a:cs typeface="Tahoma" pitchFamily="34" charset="0"/>
              </a:rPr>
              <a:t>elimina el rol de “Representante de la Dirección”</a:t>
            </a:r>
          </a:p>
          <a:p>
            <a:pPr marL="800100" indent="-708025" hangingPunct="0">
              <a:lnSpc>
                <a:spcPct val="100000"/>
              </a:lnSpc>
              <a:spcAft>
                <a:spcPts val="1200"/>
              </a:spcAft>
              <a:buSzPct val="45000"/>
              <a:buFont typeface="Wingdings" panose="05000000000000000000" pitchFamily="2" charset="2"/>
              <a:buChar char="§"/>
              <a:tabLst>
                <a:tab pos="538163" algn="l"/>
              </a:tabLst>
            </a:pPr>
            <a:r>
              <a:rPr lang="es-AR" sz="2800" dirty="0" smtClean="0">
                <a:cs typeface="Tahoma" pitchFamily="34" charset="0"/>
              </a:rPr>
              <a:t>Se </a:t>
            </a:r>
            <a:r>
              <a:rPr lang="es-AR" sz="2800" dirty="0">
                <a:cs typeface="Tahoma" pitchFamily="34" charset="0"/>
              </a:rPr>
              <a:t>requiere un liderazgo más proactivo y un mayor involucramiento de la Dirección</a:t>
            </a:r>
          </a:p>
          <a:p>
            <a:pPr marL="0" indent="0" hangingPunct="0">
              <a:lnSpc>
                <a:spcPct val="100000"/>
              </a:lnSpc>
              <a:spcAft>
                <a:spcPts val="1200"/>
              </a:spcAft>
              <a:buSzPct val="45000"/>
              <a:buNone/>
              <a:tabLst>
                <a:tab pos="538163" algn="l"/>
              </a:tabLst>
            </a:pPr>
            <a:r>
              <a:rPr lang="es-AR" sz="2800" dirty="0" smtClean="0">
                <a:cs typeface="Tahoma" pitchFamily="34" charset="0"/>
              </a:rPr>
              <a:t>La </a:t>
            </a:r>
            <a:r>
              <a:rPr lang="es-AR" sz="2800" dirty="0">
                <a:cs typeface="Tahoma" pitchFamily="34" charset="0"/>
              </a:rPr>
              <a:t>política de la calidad debe ser apropiada al propósito y contexto de la organización.</a:t>
            </a:r>
          </a:p>
          <a:p>
            <a:pPr marL="708025" indent="-708025" hangingPunct="0">
              <a:lnSpc>
                <a:spcPct val="100000"/>
              </a:lnSpc>
              <a:spcAft>
                <a:spcPts val="1200"/>
              </a:spcAft>
              <a:buSzPct val="45000"/>
              <a:buFont typeface="Wingdings" panose="05000000000000000000" pitchFamily="2" charset="2"/>
              <a:buChar char="§"/>
              <a:tabLst>
                <a:tab pos="538163" algn="l"/>
              </a:tabLst>
            </a:pPr>
            <a:r>
              <a:rPr lang="es-AR" sz="2800" dirty="0" smtClean="0">
                <a:cs typeface="Tahoma" pitchFamily="34" charset="0"/>
              </a:rPr>
              <a:t>La </a:t>
            </a:r>
            <a:r>
              <a:rPr lang="es-AR" sz="2800" dirty="0">
                <a:cs typeface="Tahoma" pitchFamily="34" charset="0"/>
              </a:rPr>
              <a:t>política de la calidad y los objetivos deben ser compatibles con la dirección estratégica</a:t>
            </a:r>
          </a:p>
          <a:p>
            <a:pPr marL="0" indent="0" hangingPunct="0">
              <a:lnSpc>
                <a:spcPct val="130000"/>
              </a:lnSpc>
              <a:spcAft>
                <a:spcPts val="1200"/>
              </a:spcAft>
              <a:buSzPct val="45000"/>
              <a:buNone/>
              <a:tabLst>
                <a:tab pos="538163" algn="l"/>
              </a:tabLst>
            </a:pPr>
            <a:endParaRPr lang="es-AR" sz="2800" b="1" dirty="0">
              <a:cs typeface="Tahoma" pitchFamily="34" charset="0"/>
            </a:endParaRPr>
          </a:p>
        </p:txBody>
      </p:sp>
      <p:sp>
        <p:nvSpPr>
          <p:cNvPr id="4" name="Título 2"/>
          <p:cNvSpPr>
            <a:spLocks noGrp="1"/>
          </p:cNvSpPr>
          <p:nvPr>
            <p:ph type="title"/>
          </p:nvPr>
        </p:nvSpPr>
        <p:spPr>
          <a:xfrm>
            <a:off x="483984" y="-2306"/>
            <a:ext cx="11024844" cy="843697"/>
          </a:xfrm>
        </p:spPr>
        <p:txBody>
          <a:bodyPr/>
          <a:lstStyle/>
          <a:p>
            <a:r>
              <a:rPr lang="es-AR" dirty="0">
                <a:solidFill>
                  <a:schemeClr val="tx1"/>
                </a:solidFill>
              </a:rPr>
              <a:t>Cláusula </a:t>
            </a:r>
            <a:r>
              <a:rPr lang="es-AR" dirty="0" smtClean="0">
                <a:solidFill>
                  <a:schemeClr val="tx1"/>
                </a:solidFill>
              </a:rPr>
              <a:t>5. Liderazgo</a:t>
            </a:r>
            <a:endParaRPr lang="es-AR" dirty="0">
              <a:solidFill>
                <a:schemeClr val="tx1"/>
              </a:solidFill>
            </a:endParaRPr>
          </a:p>
        </p:txBody>
      </p:sp>
    </p:spTree>
    <p:extLst>
      <p:ext uri="{BB962C8B-B14F-4D97-AF65-F5344CB8AC3E}">
        <p14:creationId xmlns:p14="http://schemas.microsoft.com/office/powerpoint/2010/main" val="1834451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smtClean="0"/>
              <a:t>¿Qué es ISO?</a:t>
            </a:r>
            <a:endParaRPr lang="es-AR" dirty="0"/>
          </a:p>
        </p:txBody>
      </p:sp>
      <p:sp>
        <p:nvSpPr>
          <p:cNvPr id="6" name="Marcador de contenido 5"/>
          <p:cNvSpPr>
            <a:spLocks noGrp="1"/>
          </p:cNvSpPr>
          <p:nvPr>
            <p:ph idx="1"/>
          </p:nvPr>
        </p:nvSpPr>
        <p:spPr>
          <a:xfrm>
            <a:off x="4383741" y="251459"/>
            <a:ext cx="7436224" cy="5257800"/>
          </a:xfrm>
        </p:spPr>
        <p:txBody>
          <a:bodyPr>
            <a:noAutofit/>
          </a:bodyPr>
          <a:lstStyle/>
          <a:p>
            <a:pPr marL="1587" indent="0" algn="ctr" hangingPunct="0">
              <a:spcBef>
                <a:spcPts val="325"/>
              </a:spcBef>
              <a:buNone/>
            </a:pPr>
            <a:r>
              <a:rPr lang="es-AR" altLang="es-AR" sz="2800" b="1" dirty="0" smtClean="0">
                <a:solidFill>
                  <a:schemeClr val="tx1"/>
                </a:solidFill>
                <a:latin typeface="Arial" panose="020B0604020202020204" pitchFamily="34" charset="0"/>
              </a:rPr>
              <a:t>International </a:t>
            </a:r>
            <a:r>
              <a:rPr lang="es-AR" altLang="es-AR" sz="2800" b="1" dirty="0" err="1">
                <a:solidFill>
                  <a:schemeClr val="tx1"/>
                </a:solidFill>
                <a:latin typeface="Arial" panose="020B0604020202020204" pitchFamily="34" charset="0"/>
              </a:rPr>
              <a:t>Organization</a:t>
            </a:r>
            <a:r>
              <a:rPr lang="es-AR" altLang="es-AR" sz="2800" b="1" dirty="0">
                <a:solidFill>
                  <a:schemeClr val="tx1"/>
                </a:solidFill>
                <a:latin typeface="Arial" panose="020B0604020202020204" pitchFamily="34" charset="0"/>
              </a:rPr>
              <a:t> </a:t>
            </a:r>
            <a:r>
              <a:rPr lang="es-AR" altLang="es-AR" sz="2800" b="1" dirty="0" err="1">
                <a:solidFill>
                  <a:schemeClr val="tx1"/>
                </a:solidFill>
                <a:latin typeface="Arial" panose="020B0604020202020204" pitchFamily="34" charset="0"/>
              </a:rPr>
              <a:t>for</a:t>
            </a:r>
            <a:r>
              <a:rPr lang="es-AR" altLang="es-AR" sz="2800" b="1" dirty="0">
                <a:solidFill>
                  <a:schemeClr val="tx1"/>
                </a:solidFill>
                <a:latin typeface="Arial" panose="020B0604020202020204" pitchFamily="34" charset="0"/>
              </a:rPr>
              <a:t> </a:t>
            </a:r>
            <a:r>
              <a:rPr lang="es-AR" altLang="es-AR" sz="2800" b="1" dirty="0" err="1">
                <a:solidFill>
                  <a:schemeClr val="tx1"/>
                </a:solidFill>
                <a:latin typeface="Arial" panose="020B0604020202020204" pitchFamily="34" charset="0"/>
              </a:rPr>
              <a:t>Standarization</a:t>
            </a:r>
            <a:r>
              <a:rPr lang="es-AR" altLang="es-AR" sz="2800" b="1" dirty="0">
                <a:solidFill>
                  <a:schemeClr val="tx1"/>
                </a:solidFill>
                <a:latin typeface="Arial" panose="020B0604020202020204" pitchFamily="34" charset="0"/>
              </a:rPr>
              <a:t> </a:t>
            </a:r>
            <a:r>
              <a:rPr lang="es-AR" altLang="es-AR" sz="2800" b="1" dirty="0" smtClean="0">
                <a:solidFill>
                  <a:schemeClr val="tx1"/>
                </a:solidFill>
                <a:latin typeface="Arial" panose="020B0604020202020204" pitchFamily="34" charset="0"/>
              </a:rPr>
              <a:t> (ISO)</a:t>
            </a:r>
            <a:endParaRPr lang="es-AR" altLang="es-AR" sz="2800" b="1" dirty="0">
              <a:solidFill>
                <a:schemeClr val="tx1"/>
              </a:solidFill>
              <a:latin typeface="Arial" panose="020B0604020202020204" pitchFamily="34" charset="0"/>
            </a:endParaRPr>
          </a:p>
          <a:p>
            <a:pPr marL="174625" indent="-173038" algn="just" hangingPunct="0">
              <a:spcBef>
                <a:spcPts val="325"/>
              </a:spcBef>
            </a:pPr>
            <a:endParaRPr lang="es-AR" altLang="es-AR" sz="1800" b="1" dirty="0">
              <a:solidFill>
                <a:schemeClr val="tx1"/>
              </a:solidFill>
              <a:latin typeface="Arial" panose="020B0604020202020204" pitchFamily="34" charset="0"/>
            </a:endParaRPr>
          </a:p>
          <a:p>
            <a:pPr marL="363538" indent="-363538">
              <a:spcAft>
                <a:spcPts val="1200"/>
              </a:spcAft>
              <a:buFont typeface="Arial" panose="020B0604020202020204" pitchFamily="34" charset="0"/>
              <a:buChar char="•"/>
            </a:pPr>
            <a:r>
              <a:rPr lang="es-ES" altLang="es-AR" sz="1800" b="1" dirty="0" smtClean="0">
                <a:latin typeface="Tahoma" panose="020B0604030504040204" pitchFamily="34" charset="0"/>
                <a:cs typeface="Tahoma" panose="020B0604030504040204" pitchFamily="34" charset="0"/>
              </a:rPr>
              <a:t>ISO </a:t>
            </a:r>
            <a:r>
              <a:rPr lang="es-ES" altLang="es-AR" sz="1800" dirty="0">
                <a:latin typeface="Tahoma" panose="020B0604030504040204" pitchFamily="34" charset="0"/>
                <a:cs typeface="Tahoma" panose="020B0604030504040204" pitchFamily="34" charset="0"/>
              </a:rPr>
              <a:t>es la denominación que recibe la </a:t>
            </a:r>
            <a:r>
              <a:rPr lang="es-ES" altLang="es-AR" sz="1800" b="1" dirty="0">
                <a:latin typeface="Tahoma" panose="020B0604030504040204" pitchFamily="34" charset="0"/>
                <a:cs typeface="Tahoma" panose="020B0604030504040204" pitchFamily="34" charset="0"/>
              </a:rPr>
              <a:t>Agencia Internacional de Normalización</a:t>
            </a:r>
            <a:r>
              <a:rPr lang="es-ES" altLang="es-AR" sz="1800" dirty="0">
                <a:latin typeface="Tahoma" panose="020B0604030504040204" pitchFamily="34" charset="0"/>
                <a:cs typeface="Tahoma" panose="020B0604030504040204" pitchFamily="34" charset="0"/>
              </a:rPr>
              <a:t> (International </a:t>
            </a:r>
            <a:r>
              <a:rPr lang="es-ES" altLang="es-AR" sz="1800" dirty="0" err="1">
                <a:latin typeface="Tahoma" panose="020B0604030504040204" pitchFamily="34" charset="0"/>
                <a:cs typeface="Tahoma" panose="020B0604030504040204" pitchFamily="34" charset="0"/>
              </a:rPr>
              <a:t>Organization</a:t>
            </a:r>
            <a:r>
              <a:rPr lang="es-ES" altLang="es-AR" sz="1800" dirty="0">
                <a:latin typeface="Tahoma" panose="020B0604030504040204" pitchFamily="34" charset="0"/>
                <a:cs typeface="Tahoma" panose="020B0604030504040204" pitchFamily="34" charset="0"/>
              </a:rPr>
              <a:t> </a:t>
            </a:r>
            <a:r>
              <a:rPr lang="es-ES" altLang="es-AR" sz="1800" dirty="0" err="1">
                <a:latin typeface="Tahoma" panose="020B0604030504040204" pitchFamily="34" charset="0"/>
                <a:cs typeface="Tahoma" panose="020B0604030504040204" pitchFamily="34" charset="0"/>
              </a:rPr>
              <a:t>for</a:t>
            </a:r>
            <a:r>
              <a:rPr lang="es-ES" altLang="es-AR" sz="1800" dirty="0">
                <a:latin typeface="Tahoma" panose="020B0604030504040204" pitchFamily="34" charset="0"/>
                <a:cs typeface="Tahoma" panose="020B0604030504040204" pitchFamily="34" charset="0"/>
              </a:rPr>
              <a:t> </a:t>
            </a:r>
            <a:r>
              <a:rPr lang="es-ES" altLang="es-AR" sz="1800" dirty="0" err="1">
                <a:latin typeface="Tahoma" panose="020B0604030504040204" pitchFamily="34" charset="0"/>
                <a:cs typeface="Tahoma" panose="020B0604030504040204" pitchFamily="34" charset="0"/>
              </a:rPr>
              <a:t>Standarization</a:t>
            </a:r>
            <a:r>
              <a:rPr lang="es-ES" altLang="es-AR" sz="1800" dirty="0">
                <a:latin typeface="Tahoma" panose="020B0604030504040204" pitchFamily="34" charset="0"/>
                <a:cs typeface="Tahoma" panose="020B0604030504040204" pitchFamily="34" charset="0"/>
              </a:rPr>
              <a:t> - </a:t>
            </a:r>
            <a:r>
              <a:rPr lang="es-AR" altLang="es-AR" sz="1800" b="1" dirty="0">
                <a:latin typeface="Tahoma" panose="020B0604030504040204" pitchFamily="34" charset="0"/>
                <a:cs typeface="Tahoma" panose="020B0604030504040204" pitchFamily="34" charset="0"/>
                <a:hlinkClick r:id="rId2"/>
              </a:rPr>
              <a:t>www.iso.org</a:t>
            </a:r>
            <a:r>
              <a:rPr lang="es-ES" altLang="es-AR" sz="1800" dirty="0">
                <a:latin typeface="Tahoma" panose="020B0604030504040204" pitchFamily="34" charset="0"/>
                <a:cs typeface="Tahoma" panose="020B0604030504040204" pitchFamily="34" charset="0"/>
              </a:rPr>
              <a:t>).</a:t>
            </a:r>
          </a:p>
          <a:p>
            <a:pPr marL="363538" indent="-363538">
              <a:spcAft>
                <a:spcPts val="1200"/>
              </a:spcAft>
              <a:buFont typeface="Arial" panose="020B0604020202020204" pitchFamily="34" charset="0"/>
              <a:buChar char="•"/>
            </a:pPr>
            <a:r>
              <a:rPr lang="es-ES" altLang="es-AR" sz="1800" dirty="0" smtClean="0">
                <a:latin typeface="Tahoma" panose="020B0604030504040204" pitchFamily="34" charset="0"/>
                <a:cs typeface="Tahoma" panose="020B0604030504040204" pitchFamily="34" charset="0"/>
              </a:rPr>
              <a:t>Es </a:t>
            </a:r>
            <a:r>
              <a:rPr lang="es-ES" altLang="es-AR" sz="1800" dirty="0">
                <a:latin typeface="Tahoma" panose="020B0604030504040204" pitchFamily="34" charset="0"/>
                <a:cs typeface="Tahoma" panose="020B0604030504040204" pitchFamily="34" charset="0"/>
              </a:rPr>
              <a:t>la encargada de promover el desarrollo de normas internacionales. Su propósito es el desarrollo de normas para facilitar el intercambio universal de bienes y servicios. </a:t>
            </a:r>
          </a:p>
          <a:p>
            <a:pPr marL="363538" indent="-363538">
              <a:spcAft>
                <a:spcPts val="1200"/>
              </a:spcAft>
              <a:buFont typeface="Arial" panose="020B0604020202020204" pitchFamily="34" charset="0"/>
              <a:buChar char="•"/>
            </a:pPr>
            <a:r>
              <a:rPr lang="es-ES" altLang="es-AR" sz="1800" dirty="0">
                <a:latin typeface="Tahoma" panose="020B0604030504040204" pitchFamily="34" charset="0"/>
                <a:cs typeface="Tahoma" panose="020B0604030504040204" pitchFamily="34" charset="0"/>
              </a:rPr>
              <a:t>Fundada en 1947 </a:t>
            </a:r>
          </a:p>
          <a:p>
            <a:pPr marL="363538" indent="-363538">
              <a:spcAft>
                <a:spcPts val="1200"/>
              </a:spcAft>
              <a:buFont typeface="Arial" panose="020B0604020202020204" pitchFamily="34" charset="0"/>
              <a:buChar char="•"/>
            </a:pPr>
            <a:r>
              <a:rPr lang="es-ES" altLang="es-AR" sz="1800" dirty="0" smtClean="0">
                <a:latin typeface="Tahoma" panose="020B0604030504040204" pitchFamily="34" charset="0"/>
                <a:cs typeface="Tahoma" panose="020B0604030504040204" pitchFamily="34" charset="0"/>
              </a:rPr>
              <a:t>Tiene </a:t>
            </a:r>
            <a:r>
              <a:rPr lang="es-ES" altLang="es-AR" sz="1800" dirty="0">
                <a:latin typeface="Tahoma" panose="020B0604030504040204" pitchFamily="34" charset="0"/>
                <a:cs typeface="Tahoma" panose="020B0604030504040204" pitchFamily="34" charset="0"/>
              </a:rPr>
              <a:t>sede en Ginebra, Suiza. Agrupa a 160 países, con un representante por país</a:t>
            </a:r>
            <a:r>
              <a:rPr lang="es-ES" altLang="es-AR" sz="1800" dirty="0" smtClean="0">
                <a:latin typeface="Tahoma" panose="020B0604030504040204" pitchFamily="34" charset="0"/>
                <a:cs typeface="Tahoma" panose="020B0604030504040204" pitchFamily="34" charset="0"/>
              </a:rPr>
              <a:t>.</a:t>
            </a:r>
          </a:p>
          <a:p>
            <a:pPr marL="363538" indent="-363538">
              <a:spcAft>
                <a:spcPts val="1200"/>
              </a:spcAft>
              <a:buFont typeface="Arial" panose="020B0604020202020204" pitchFamily="34" charset="0"/>
              <a:buChar char="•"/>
            </a:pPr>
            <a:r>
              <a:rPr lang="es-AR" altLang="es-AR" sz="1800" b="1" dirty="0" smtClean="0">
                <a:latin typeface="Tahoma" panose="020B0604030504040204" pitchFamily="34" charset="0"/>
                <a:cs typeface="Tahoma" panose="020B0604030504040204" pitchFamily="34" charset="0"/>
              </a:rPr>
              <a:t>En Argentina, el IRAM (Instituto Argentino de Normalización y Certificación) es el único representante argentino </a:t>
            </a:r>
            <a:r>
              <a:rPr lang="es-AR" altLang="es-AR" sz="1800" dirty="0">
                <a:latin typeface="Tahoma" panose="020B0604030504040204" pitchFamily="34" charset="0"/>
                <a:cs typeface="Tahoma" panose="020B0604030504040204" pitchFamily="34" charset="0"/>
              </a:rPr>
              <a:t>ante las organizaciones regionales de normalización, como la Asociación Mercosur de Normalización (AMN) y la Comisión Panamericana de Normas Técnicas (COPANT), y ante las organizaciones internacionales como la International </a:t>
            </a:r>
            <a:r>
              <a:rPr lang="es-AR" altLang="es-AR" sz="1800" dirty="0" err="1">
                <a:latin typeface="Tahoma" panose="020B0604030504040204" pitchFamily="34" charset="0"/>
                <a:cs typeface="Tahoma" panose="020B0604030504040204" pitchFamily="34" charset="0"/>
              </a:rPr>
              <a:t>Organization</a:t>
            </a:r>
            <a:r>
              <a:rPr lang="es-AR" altLang="es-AR" sz="1800" dirty="0">
                <a:latin typeface="Tahoma" panose="020B0604030504040204" pitchFamily="34" charset="0"/>
                <a:cs typeface="Tahoma" panose="020B0604030504040204" pitchFamily="34" charset="0"/>
              </a:rPr>
              <a:t> </a:t>
            </a:r>
            <a:r>
              <a:rPr lang="es-AR" altLang="es-AR" sz="1800" dirty="0" err="1">
                <a:latin typeface="Tahoma" panose="020B0604030504040204" pitchFamily="34" charset="0"/>
                <a:cs typeface="Tahoma" panose="020B0604030504040204" pitchFamily="34" charset="0"/>
              </a:rPr>
              <a:t>for</a:t>
            </a:r>
            <a:r>
              <a:rPr lang="es-AR" altLang="es-AR" sz="1800" dirty="0">
                <a:latin typeface="Tahoma" panose="020B0604030504040204" pitchFamily="34" charset="0"/>
                <a:cs typeface="Tahoma" panose="020B0604030504040204" pitchFamily="34" charset="0"/>
              </a:rPr>
              <a:t> </a:t>
            </a:r>
            <a:r>
              <a:rPr lang="es-AR" altLang="es-AR" sz="1800" dirty="0" err="1">
                <a:latin typeface="Tahoma" panose="020B0604030504040204" pitchFamily="34" charset="0"/>
                <a:cs typeface="Tahoma" panose="020B0604030504040204" pitchFamily="34" charset="0"/>
              </a:rPr>
              <a:t>Standardization</a:t>
            </a:r>
            <a:r>
              <a:rPr lang="es-AR" altLang="es-AR" sz="1800" dirty="0">
                <a:latin typeface="Tahoma" panose="020B0604030504040204" pitchFamily="34" charset="0"/>
                <a:cs typeface="Tahoma" panose="020B0604030504040204" pitchFamily="34" charset="0"/>
              </a:rPr>
              <a:t> (ISO).</a:t>
            </a:r>
          </a:p>
          <a:p>
            <a:pPr marL="363538" indent="-363538">
              <a:spcBef>
                <a:spcPts val="600"/>
              </a:spcBef>
              <a:spcAft>
                <a:spcPts val="600"/>
              </a:spcAft>
              <a:buFont typeface="Arial" panose="020B0604020202020204" pitchFamily="34" charset="0"/>
              <a:buChar char="•"/>
            </a:pPr>
            <a:endParaRPr lang="es-AR" altLang="es-AR" sz="1800" b="1" dirty="0">
              <a:latin typeface="Tahoma" panose="020B0604030504040204" pitchFamily="34" charset="0"/>
              <a:cs typeface="Tahoma" panose="020B0604030504040204" pitchFamily="34"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62" y="3454550"/>
            <a:ext cx="2352675" cy="1943100"/>
          </a:xfrm>
          <a:prstGeom prst="rect">
            <a:avLst/>
          </a:prstGeom>
        </p:spPr>
      </p:pic>
    </p:spTree>
    <p:extLst>
      <p:ext uri="{BB962C8B-B14F-4D97-AF65-F5344CB8AC3E}">
        <p14:creationId xmlns:p14="http://schemas.microsoft.com/office/powerpoint/2010/main" val="29346106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644769" y="1242060"/>
            <a:ext cx="11160369" cy="4298032"/>
          </a:xfrm>
        </p:spPr>
        <p:txBody>
          <a:bodyPr vert="horz" lIns="0" tIns="45720" rIns="0" bIns="45720" rtlCol="0">
            <a:noAutofit/>
          </a:bodyPr>
          <a:lstStyle/>
          <a:p>
            <a:pPr marL="342900" indent="-342900" hangingPunct="0">
              <a:lnSpc>
                <a:spcPct val="130000"/>
              </a:lnSpc>
              <a:spcAft>
                <a:spcPts val="1200"/>
              </a:spcAft>
              <a:buSzPct val="45000"/>
              <a:buFont typeface="Wingdings" panose="05000000000000000000" pitchFamily="2" charset="2"/>
              <a:buChar char="§"/>
              <a:tabLst>
                <a:tab pos="538163" algn="l"/>
              </a:tabLst>
            </a:pPr>
            <a:r>
              <a:rPr lang="es-AR" sz="2800" dirty="0" smtClean="0">
                <a:cs typeface="Tahoma" pitchFamily="34" charset="0"/>
              </a:rPr>
              <a:t>6.1 </a:t>
            </a:r>
            <a:r>
              <a:rPr lang="es-AR" sz="2800" dirty="0">
                <a:cs typeface="Tahoma" pitchFamily="34" charset="0"/>
              </a:rPr>
              <a:t>Acciones para abordar riesgos y oportunidades</a:t>
            </a:r>
          </a:p>
          <a:p>
            <a:pPr marL="342900" indent="-342900" hangingPunct="0">
              <a:lnSpc>
                <a:spcPct val="130000"/>
              </a:lnSpc>
              <a:spcAft>
                <a:spcPts val="1200"/>
              </a:spcAft>
              <a:buSzPct val="45000"/>
              <a:buFont typeface="Wingdings" panose="05000000000000000000" pitchFamily="2" charset="2"/>
              <a:buChar char="§"/>
              <a:tabLst>
                <a:tab pos="538163" algn="l"/>
              </a:tabLst>
            </a:pPr>
            <a:r>
              <a:rPr lang="es-AR" sz="2800" dirty="0">
                <a:cs typeface="Tahoma" pitchFamily="34" charset="0"/>
              </a:rPr>
              <a:t>6.2 Objetivos de la calidad y planificación para lograrlos</a:t>
            </a:r>
          </a:p>
          <a:p>
            <a:pPr marL="342900" indent="-342900" hangingPunct="0">
              <a:lnSpc>
                <a:spcPct val="130000"/>
              </a:lnSpc>
              <a:spcAft>
                <a:spcPts val="1200"/>
              </a:spcAft>
              <a:buSzPct val="45000"/>
              <a:buFont typeface="Wingdings" panose="05000000000000000000" pitchFamily="2" charset="2"/>
              <a:buChar char="§"/>
              <a:tabLst>
                <a:tab pos="538163" algn="l"/>
              </a:tabLst>
            </a:pPr>
            <a:r>
              <a:rPr lang="es-AR" sz="2800" dirty="0">
                <a:cs typeface="Tahoma" pitchFamily="34" charset="0"/>
              </a:rPr>
              <a:t>6.3 Planificación de los cambios</a:t>
            </a:r>
          </a:p>
          <a:p>
            <a:pPr marL="342900" indent="-342900" hangingPunct="0">
              <a:lnSpc>
                <a:spcPct val="130000"/>
              </a:lnSpc>
              <a:spcAft>
                <a:spcPts val="1200"/>
              </a:spcAft>
              <a:buSzPct val="45000"/>
              <a:buFont typeface="Wingdings" panose="05000000000000000000" pitchFamily="2" charset="2"/>
              <a:buChar char="§"/>
              <a:tabLst>
                <a:tab pos="538163" algn="l"/>
              </a:tabLst>
            </a:pPr>
            <a:endParaRPr lang="es-AR" sz="2800" dirty="0">
              <a:cs typeface="Tahoma" pitchFamily="34" charset="0"/>
            </a:endParaRPr>
          </a:p>
        </p:txBody>
      </p:sp>
      <p:sp>
        <p:nvSpPr>
          <p:cNvPr id="4" name="Título 2"/>
          <p:cNvSpPr>
            <a:spLocks noGrp="1"/>
          </p:cNvSpPr>
          <p:nvPr>
            <p:ph type="title"/>
          </p:nvPr>
        </p:nvSpPr>
        <p:spPr>
          <a:xfrm>
            <a:off x="483984" y="-2306"/>
            <a:ext cx="11024844" cy="843697"/>
          </a:xfrm>
        </p:spPr>
        <p:txBody>
          <a:bodyPr/>
          <a:lstStyle/>
          <a:p>
            <a:r>
              <a:rPr lang="es-AR" dirty="0">
                <a:solidFill>
                  <a:schemeClr val="tx1"/>
                </a:solidFill>
              </a:rPr>
              <a:t>Cláusula </a:t>
            </a:r>
            <a:r>
              <a:rPr lang="es-AR" dirty="0" smtClean="0">
                <a:solidFill>
                  <a:schemeClr val="tx1"/>
                </a:solidFill>
              </a:rPr>
              <a:t>6. Planificación</a:t>
            </a:r>
            <a:endParaRPr lang="es-AR" dirty="0">
              <a:solidFill>
                <a:schemeClr val="tx1"/>
              </a:solidFill>
            </a:endParaRPr>
          </a:p>
        </p:txBody>
      </p:sp>
    </p:spTree>
    <p:extLst>
      <p:ext uri="{BB962C8B-B14F-4D97-AF65-F5344CB8AC3E}">
        <p14:creationId xmlns:p14="http://schemas.microsoft.com/office/powerpoint/2010/main" val="6078028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483984" y="1219200"/>
            <a:ext cx="11160369" cy="4298032"/>
          </a:xfrm>
        </p:spPr>
        <p:txBody>
          <a:bodyPr vert="horz" lIns="0" tIns="45720" rIns="0" bIns="45720" rtlCol="0">
            <a:noAutofit/>
          </a:bodyPr>
          <a:lstStyle/>
          <a:p>
            <a:pPr marL="0" indent="0" hangingPunct="0">
              <a:lnSpc>
                <a:spcPct val="130000"/>
              </a:lnSpc>
              <a:spcAft>
                <a:spcPts val="1200"/>
              </a:spcAft>
              <a:buSzPct val="45000"/>
              <a:buNone/>
              <a:tabLst>
                <a:tab pos="538163" algn="l"/>
              </a:tabLst>
            </a:pPr>
            <a:r>
              <a:rPr lang="es-AR" sz="2800" b="1" dirty="0" smtClean="0">
                <a:cs typeface="Tahoma" pitchFamily="34" charset="0"/>
              </a:rPr>
              <a:t>Principales </a:t>
            </a:r>
            <a:r>
              <a:rPr lang="es-AR" sz="2800" b="1" dirty="0">
                <a:cs typeface="Tahoma" pitchFamily="34" charset="0"/>
              </a:rPr>
              <a:t>cambios:</a:t>
            </a:r>
          </a:p>
          <a:p>
            <a:pPr marL="342900" indent="-342900" hangingPunct="0">
              <a:lnSpc>
                <a:spcPct val="130000"/>
              </a:lnSpc>
              <a:spcAft>
                <a:spcPts val="1200"/>
              </a:spcAft>
              <a:buSzPct val="45000"/>
              <a:buFont typeface="Wingdings" panose="05000000000000000000" pitchFamily="2" charset="2"/>
              <a:buChar char="§"/>
              <a:tabLst>
                <a:tab pos="538163" algn="l"/>
              </a:tabLst>
            </a:pPr>
            <a:r>
              <a:rPr lang="es-AR" sz="2800" dirty="0" smtClean="0">
                <a:cs typeface="Tahoma" pitchFamily="34" charset="0"/>
              </a:rPr>
              <a:t>Se </a:t>
            </a:r>
            <a:r>
              <a:rPr lang="es-AR" sz="2800" dirty="0">
                <a:cs typeface="Tahoma" pitchFamily="34" charset="0"/>
              </a:rPr>
              <a:t>introduce el “</a:t>
            </a:r>
            <a:r>
              <a:rPr lang="es-AR" sz="2800" i="1" u="sng" dirty="0">
                <a:cs typeface="Tahoma" pitchFamily="34" charset="0"/>
              </a:rPr>
              <a:t>pensamiento basado en riesgos</a:t>
            </a:r>
            <a:r>
              <a:rPr lang="es-AR" sz="2800" dirty="0">
                <a:cs typeface="Tahoma" pitchFamily="34" charset="0"/>
              </a:rPr>
              <a:t>”, explícita o implícitamente en varias cláusulas de la estructura de alto nivel.</a:t>
            </a:r>
          </a:p>
          <a:p>
            <a:pPr marL="342900" indent="-342900" hangingPunct="0">
              <a:lnSpc>
                <a:spcPct val="130000"/>
              </a:lnSpc>
              <a:spcAft>
                <a:spcPts val="1200"/>
              </a:spcAft>
              <a:buSzPct val="45000"/>
              <a:buFont typeface="Wingdings" panose="05000000000000000000" pitchFamily="2" charset="2"/>
              <a:buChar char="§"/>
              <a:tabLst>
                <a:tab pos="538163" algn="l"/>
              </a:tabLst>
            </a:pPr>
            <a:r>
              <a:rPr lang="es-AR" sz="2800" dirty="0" smtClean="0">
                <a:cs typeface="Tahoma" pitchFamily="34" charset="0"/>
              </a:rPr>
              <a:t>La </a:t>
            </a:r>
            <a:r>
              <a:rPr lang="es-AR" sz="2800" dirty="0">
                <a:cs typeface="Tahoma" pitchFamily="34" charset="0"/>
              </a:rPr>
              <a:t>referencia a las acciones preventivas ha sido retirada de la Norma.</a:t>
            </a:r>
          </a:p>
          <a:p>
            <a:pPr marL="342900" indent="-342900" hangingPunct="0">
              <a:lnSpc>
                <a:spcPct val="130000"/>
              </a:lnSpc>
              <a:spcAft>
                <a:spcPts val="1200"/>
              </a:spcAft>
              <a:buSzPct val="45000"/>
              <a:buFont typeface="Wingdings" panose="05000000000000000000" pitchFamily="2" charset="2"/>
              <a:buChar char="§"/>
              <a:tabLst>
                <a:tab pos="538163" algn="l"/>
              </a:tabLst>
            </a:pPr>
            <a:r>
              <a:rPr lang="es-AR" sz="2800" dirty="0" smtClean="0">
                <a:cs typeface="Tahoma" pitchFamily="34" charset="0"/>
              </a:rPr>
              <a:t>Se </a:t>
            </a:r>
            <a:r>
              <a:rPr lang="es-AR" sz="2800" dirty="0">
                <a:cs typeface="Tahoma" pitchFamily="34" charset="0"/>
              </a:rPr>
              <a:t>debe definir cómo serán evaluados los resultados asociados al cumplimiento de los objetivos.</a:t>
            </a:r>
          </a:p>
          <a:p>
            <a:pPr marL="342900" indent="-342900" hangingPunct="0">
              <a:lnSpc>
                <a:spcPct val="130000"/>
              </a:lnSpc>
              <a:spcAft>
                <a:spcPts val="1200"/>
              </a:spcAft>
              <a:buSzPct val="45000"/>
              <a:buFont typeface="Wingdings" panose="05000000000000000000" pitchFamily="2" charset="2"/>
              <a:buChar char="§"/>
              <a:tabLst>
                <a:tab pos="538163" algn="l"/>
              </a:tabLst>
            </a:pPr>
            <a:endParaRPr lang="es-AR" sz="2800" b="1" dirty="0">
              <a:cs typeface="Tahoma" pitchFamily="34" charset="0"/>
            </a:endParaRPr>
          </a:p>
        </p:txBody>
      </p:sp>
      <p:sp>
        <p:nvSpPr>
          <p:cNvPr id="4" name="Título 2"/>
          <p:cNvSpPr>
            <a:spLocks noGrp="1"/>
          </p:cNvSpPr>
          <p:nvPr>
            <p:ph type="title"/>
          </p:nvPr>
        </p:nvSpPr>
        <p:spPr>
          <a:xfrm>
            <a:off x="483984" y="-2306"/>
            <a:ext cx="11024844" cy="843697"/>
          </a:xfrm>
        </p:spPr>
        <p:txBody>
          <a:bodyPr/>
          <a:lstStyle/>
          <a:p>
            <a:r>
              <a:rPr lang="es-AR" dirty="0">
                <a:solidFill>
                  <a:schemeClr val="tx1"/>
                </a:solidFill>
              </a:rPr>
              <a:t>Cláusula 6. Planificación</a:t>
            </a:r>
            <a:endParaRPr lang="es-AR" dirty="0">
              <a:solidFill>
                <a:schemeClr val="tx1"/>
              </a:solidFill>
            </a:endParaRPr>
          </a:p>
        </p:txBody>
      </p:sp>
    </p:spTree>
    <p:extLst>
      <p:ext uri="{BB962C8B-B14F-4D97-AF65-F5344CB8AC3E}">
        <p14:creationId xmlns:p14="http://schemas.microsoft.com/office/powerpoint/2010/main" val="39428039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483984" y="1356360"/>
            <a:ext cx="11160369" cy="4298032"/>
          </a:xfrm>
        </p:spPr>
        <p:txBody>
          <a:bodyPr vert="horz" lIns="0" tIns="45720" rIns="0" bIns="45720" rtlCol="0">
            <a:noAutofit/>
          </a:bodyPr>
          <a:lstStyle/>
          <a:p>
            <a:pPr marL="342900" indent="-342900" hangingPunct="0">
              <a:lnSpc>
                <a:spcPct val="130000"/>
              </a:lnSpc>
              <a:spcAft>
                <a:spcPts val="1200"/>
              </a:spcAft>
              <a:buSzPct val="45000"/>
              <a:buFont typeface="Wingdings" panose="05000000000000000000" pitchFamily="2" charset="2"/>
              <a:buChar char="§"/>
              <a:tabLst>
                <a:tab pos="538163" algn="l"/>
              </a:tabLst>
            </a:pPr>
            <a:r>
              <a:rPr lang="es-AR" sz="2800" dirty="0" smtClean="0">
                <a:cs typeface="Tahoma" pitchFamily="34" charset="0"/>
              </a:rPr>
              <a:t>Actualmente </a:t>
            </a:r>
            <a:r>
              <a:rPr lang="es-AR" sz="2800" dirty="0">
                <a:cs typeface="Tahoma" pitchFamily="34" charset="0"/>
              </a:rPr>
              <a:t>lo hacemos automáticamente y a menudo de manera inconsciente</a:t>
            </a:r>
          </a:p>
          <a:p>
            <a:pPr marL="342900" indent="-342900" hangingPunct="0">
              <a:lnSpc>
                <a:spcPct val="130000"/>
              </a:lnSpc>
              <a:spcAft>
                <a:spcPts val="1200"/>
              </a:spcAft>
              <a:buSzPct val="45000"/>
              <a:buFont typeface="Wingdings" panose="05000000000000000000" pitchFamily="2" charset="2"/>
              <a:buChar char="§"/>
              <a:tabLst>
                <a:tab pos="538163" algn="l"/>
              </a:tabLst>
            </a:pPr>
            <a:r>
              <a:rPr lang="es-AR" sz="2800" dirty="0" smtClean="0">
                <a:cs typeface="Tahoma" pitchFamily="34" charset="0"/>
              </a:rPr>
              <a:t>El </a:t>
            </a:r>
            <a:r>
              <a:rPr lang="es-AR" sz="2800" dirty="0">
                <a:cs typeface="Tahoma" pitchFamily="34" charset="0"/>
              </a:rPr>
              <a:t>concepto de riesgo siempre ha estado implícito en la Norma ISO 9001</a:t>
            </a:r>
          </a:p>
          <a:p>
            <a:pPr marL="342900" indent="-342900" hangingPunct="0">
              <a:lnSpc>
                <a:spcPct val="130000"/>
              </a:lnSpc>
              <a:spcAft>
                <a:spcPts val="1200"/>
              </a:spcAft>
              <a:buSzPct val="45000"/>
              <a:buFont typeface="Wingdings" panose="05000000000000000000" pitchFamily="2" charset="2"/>
              <a:buChar char="§"/>
              <a:tabLst>
                <a:tab pos="538163" algn="l"/>
              </a:tabLst>
            </a:pPr>
            <a:r>
              <a:rPr lang="es-AR" sz="2800" dirty="0" smtClean="0">
                <a:cs typeface="Tahoma" pitchFamily="34" charset="0"/>
              </a:rPr>
              <a:t>El </a:t>
            </a:r>
            <a:r>
              <a:rPr lang="es-AR" sz="2800" dirty="0">
                <a:cs typeface="Tahoma" pitchFamily="34" charset="0"/>
              </a:rPr>
              <a:t>riesgo es a menudo visto como negativo, pero el pensamiento basado en riesgos también ayuda a identificar oportunidades (riesgo positivo)</a:t>
            </a:r>
          </a:p>
          <a:p>
            <a:pPr marL="342900" indent="-342900" hangingPunct="0">
              <a:lnSpc>
                <a:spcPct val="130000"/>
              </a:lnSpc>
              <a:spcAft>
                <a:spcPts val="1200"/>
              </a:spcAft>
              <a:buSzPct val="45000"/>
              <a:buFont typeface="Wingdings" panose="05000000000000000000" pitchFamily="2" charset="2"/>
              <a:buChar char="§"/>
              <a:tabLst>
                <a:tab pos="538163" algn="l"/>
              </a:tabLst>
            </a:pPr>
            <a:endParaRPr lang="es-AR" sz="2800" dirty="0">
              <a:cs typeface="Tahoma" pitchFamily="34" charset="0"/>
            </a:endParaRPr>
          </a:p>
        </p:txBody>
      </p:sp>
      <p:sp>
        <p:nvSpPr>
          <p:cNvPr id="4" name="Título 2"/>
          <p:cNvSpPr>
            <a:spLocks noGrp="1"/>
          </p:cNvSpPr>
          <p:nvPr>
            <p:ph type="title"/>
          </p:nvPr>
        </p:nvSpPr>
        <p:spPr>
          <a:xfrm>
            <a:off x="483984" y="-2306"/>
            <a:ext cx="11024844" cy="843697"/>
          </a:xfrm>
        </p:spPr>
        <p:txBody>
          <a:bodyPr>
            <a:normAutofit fontScale="90000"/>
          </a:bodyPr>
          <a:lstStyle/>
          <a:p>
            <a:r>
              <a:rPr lang="es-AR" dirty="0">
                <a:solidFill>
                  <a:schemeClr val="tx1"/>
                </a:solidFill>
              </a:rPr>
              <a:t>Cláusula 6. Planificación</a:t>
            </a:r>
            <a:r>
              <a:rPr lang="es-AR" dirty="0" smtClean="0">
                <a:solidFill>
                  <a:schemeClr val="tx1"/>
                </a:solidFill>
              </a:rPr>
              <a:t>: Pensamiento basado en riesgos</a:t>
            </a:r>
            <a:endParaRPr lang="es-AR" dirty="0">
              <a:solidFill>
                <a:schemeClr val="tx1"/>
              </a:solidFill>
            </a:endParaRPr>
          </a:p>
        </p:txBody>
      </p:sp>
    </p:spTree>
    <p:extLst>
      <p:ext uri="{BB962C8B-B14F-4D97-AF65-F5344CB8AC3E}">
        <p14:creationId xmlns:p14="http://schemas.microsoft.com/office/powerpoint/2010/main" val="17343657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644769" y="1447800"/>
            <a:ext cx="11160369" cy="4298032"/>
          </a:xfrm>
        </p:spPr>
        <p:txBody>
          <a:bodyPr vert="horz" lIns="0" tIns="45720" rIns="0" bIns="45720" rtlCol="0">
            <a:noAutofit/>
          </a:bodyPr>
          <a:lstStyle/>
          <a:p>
            <a:pPr marL="342900" indent="-342900" hangingPunct="0">
              <a:lnSpc>
                <a:spcPct val="130000"/>
              </a:lnSpc>
              <a:spcAft>
                <a:spcPts val="1200"/>
              </a:spcAft>
              <a:buSzPct val="45000"/>
              <a:buFont typeface="Wingdings" panose="05000000000000000000" pitchFamily="2" charset="2"/>
              <a:buChar char="§"/>
              <a:tabLst>
                <a:tab pos="538163" algn="l"/>
              </a:tabLst>
            </a:pPr>
            <a:r>
              <a:rPr lang="es-AR" sz="2800" dirty="0" smtClean="0">
                <a:cs typeface="Tahoma" pitchFamily="34" charset="0"/>
              </a:rPr>
              <a:t>Uno </a:t>
            </a:r>
            <a:r>
              <a:rPr lang="es-AR" sz="2800" dirty="0">
                <a:cs typeface="Tahoma" pitchFamily="34" charset="0"/>
              </a:rPr>
              <a:t>de los propósitos de un sistema de gestión es actuar como herramienta preventiva</a:t>
            </a:r>
          </a:p>
          <a:p>
            <a:pPr marL="342900" indent="-342900" hangingPunct="0">
              <a:lnSpc>
                <a:spcPct val="130000"/>
              </a:lnSpc>
              <a:spcAft>
                <a:spcPts val="1200"/>
              </a:spcAft>
              <a:buSzPct val="45000"/>
              <a:buFont typeface="Wingdings" panose="05000000000000000000" pitchFamily="2" charset="2"/>
              <a:buChar char="§"/>
              <a:tabLst>
                <a:tab pos="538163" algn="l"/>
              </a:tabLst>
            </a:pPr>
            <a:r>
              <a:rPr lang="es-AR" sz="2800" dirty="0" smtClean="0">
                <a:cs typeface="Tahoma" pitchFamily="34" charset="0"/>
              </a:rPr>
              <a:t>Hace </a:t>
            </a:r>
            <a:r>
              <a:rPr lang="es-AR" sz="2800" dirty="0">
                <a:cs typeface="Tahoma" pitchFamily="34" charset="0"/>
              </a:rPr>
              <a:t>que la acción preventiva sea parte de la rutina</a:t>
            </a:r>
          </a:p>
          <a:p>
            <a:pPr marL="342900" indent="-342900" hangingPunct="0">
              <a:lnSpc>
                <a:spcPct val="130000"/>
              </a:lnSpc>
              <a:spcAft>
                <a:spcPts val="1200"/>
              </a:spcAft>
              <a:buSzPct val="45000"/>
              <a:buFont typeface="Wingdings" panose="05000000000000000000" pitchFamily="2" charset="2"/>
              <a:buChar char="§"/>
              <a:tabLst>
                <a:tab pos="538163" algn="l"/>
              </a:tabLst>
            </a:pPr>
            <a:r>
              <a:rPr lang="es-AR" sz="2800" dirty="0" smtClean="0">
                <a:cs typeface="Tahoma" pitchFamily="34" charset="0"/>
              </a:rPr>
              <a:t>No </a:t>
            </a:r>
            <a:r>
              <a:rPr lang="es-AR" sz="2800" dirty="0">
                <a:cs typeface="Tahoma" pitchFamily="34" charset="0"/>
              </a:rPr>
              <a:t>se requiere un proceso de gestión de riesgos con una metodología específica</a:t>
            </a:r>
          </a:p>
          <a:p>
            <a:pPr marL="342900" indent="-342900" hangingPunct="0">
              <a:lnSpc>
                <a:spcPct val="130000"/>
              </a:lnSpc>
              <a:spcAft>
                <a:spcPts val="1200"/>
              </a:spcAft>
              <a:buSzPct val="45000"/>
              <a:buFont typeface="Wingdings" panose="05000000000000000000" pitchFamily="2" charset="2"/>
              <a:buChar char="§"/>
              <a:tabLst>
                <a:tab pos="538163" algn="l"/>
              </a:tabLst>
            </a:pPr>
            <a:r>
              <a:rPr lang="es-AR" sz="2800" dirty="0" smtClean="0">
                <a:cs typeface="Tahoma" pitchFamily="34" charset="0"/>
              </a:rPr>
              <a:t>La Serie </a:t>
            </a:r>
            <a:r>
              <a:rPr lang="es-AR" sz="2800" dirty="0">
                <a:cs typeface="Tahoma" pitchFamily="34" charset="0"/>
              </a:rPr>
              <a:t>ISO 31000 Gestión del Riesgo </a:t>
            </a:r>
            <a:r>
              <a:rPr lang="es-AR" sz="2800" dirty="0" smtClean="0">
                <a:cs typeface="Tahoma" pitchFamily="34" charset="0"/>
              </a:rPr>
              <a:t>se </a:t>
            </a:r>
            <a:r>
              <a:rPr lang="es-AR" sz="2800" dirty="0">
                <a:cs typeface="Tahoma" pitchFamily="34" charset="0"/>
              </a:rPr>
              <a:t>puede utilizar como guía</a:t>
            </a:r>
          </a:p>
        </p:txBody>
      </p:sp>
      <p:sp>
        <p:nvSpPr>
          <p:cNvPr id="7" name="Título 2"/>
          <p:cNvSpPr>
            <a:spLocks noGrp="1"/>
          </p:cNvSpPr>
          <p:nvPr>
            <p:ph type="title"/>
          </p:nvPr>
        </p:nvSpPr>
        <p:spPr>
          <a:xfrm>
            <a:off x="483984" y="-2306"/>
            <a:ext cx="11024844" cy="843697"/>
          </a:xfrm>
        </p:spPr>
        <p:txBody>
          <a:bodyPr>
            <a:normAutofit fontScale="90000"/>
          </a:bodyPr>
          <a:lstStyle/>
          <a:p>
            <a:r>
              <a:rPr lang="es-AR" dirty="0">
                <a:solidFill>
                  <a:schemeClr val="tx1"/>
                </a:solidFill>
              </a:rPr>
              <a:t>Cláusula 6. Planificación</a:t>
            </a:r>
            <a:r>
              <a:rPr lang="es-AR" dirty="0" smtClean="0">
                <a:solidFill>
                  <a:schemeClr val="tx1"/>
                </a:solidFill>
              </a:rPr>
              <a:t>: Pensamiento basado en riesgos</a:t>
            </a:r>
            <a:endParaRPr lang="es-AR" dirty="0">
              <a:solidFill>
                <a:schemeClr val="tx1"/>
              </a:solidFill>
            </a:endParaRPr>
          </a:p>
        </p:txBody>
      </p:sp>
    </p:spTree>
    <p:extLst>
      <p:ext uri="{BB962C8B-B14F-4D97-AF65-F5344CB8AC3E}">
        <p14:creationId xmlns:p14="http://schemas.microsoft.com/office/powerpoint/2010/main" val="38358429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644004" y="1310640"/>
            <a:ext cx="11160369" cy="4298032"/>
          </a:xfrm>
        </p:spPr>
        <p:txBody>
          <a:bodyPr vert="horz" lIns="0" tIns="45720" rIns="0" bIns="45720" rtlCol="0">
            <a:noAutofit/>
          </a:bodyPr>
          <a:lstStyle/>
          <a:p>
            <a:pPr marL="342900" indent="-342900" hangingPunct="0">
              <a:lnSpc>
                <a:spcPct val="130000"/>
              </a:lnSpc>
              <a:spcAft>
                <a:spcPts val="1200"/>
              </a:spcAft>
              <a:buSzPct val="45000"/>
              <a:buFont typeface="Wingdings" panose="05000000000000000000" pitchFamily="2" charset="2"/>
              <a:buChar char="§"/>
              <a:tabLst>
                <a:tab pos="538163" algn="l"/>
              </a:tabLst>
            </a:pPr>
            <a:r>
              <a:rPr lang="es-AR" sz="2800" b="1" dirty="0" smtClean="0">
                <a:cs typeface="Tahoma" pitchFamily="34" charset="0"/>
              </a:rPr>
              <a:t>Riesgo </a:t>
            </a:r>
            <a:r>
              <a:rPr lang="es-AR" sz="2800" b="1" dirty="0">
                <a:cs typeface="Tahoma" pitchFamily="34" charset="0"/>
              </a:rPr>
              <a:t>= Efecto de la Incertidumbre</a:t>
            </a:r>
          </a:p>
          <a:p>
            <a:pPr marL="342900" indent="-342900" hangingPunct="0">
              <a:lnSpc>
                <a:spcPct val="130000"/>
              </a:lnSpc>
              <a:spcAft>
                <a:spcPts val="1200"/>
              </a:spcAft>
              <a:buSzPct val="45000"/>
              <a:buFont typeface="Wingdings" panose="05000000000000000000" pitchFamily="2" charset="2"/>
              <a:buChar char="§"/>
              <a:tabLst>
                <a:tab pos="538163" algn="l"/>
              </a:tabLst>
            </a:pPr>
            <a:r>
              <a:rPr lang="es-AR" sz="2800" dirty="0" smtClean="0">
                <a:cs typeface="Tahoma" pitchFamily="34" charset="0"/>
              </a:rPr>
              <a:t>El </a:t>
            </a:r>
            <a:r>
              <a:rPr lang="es-AR" sz="2800" dirty="0">
                <a:cs typeface="Tahoma" pitchFamily="34" charset="0"/>
              </a:rPr>
              <a:t>efecto es una desviación de los esperado, positivo o negativo</a:t>
            </a:r>
          </a:p>
          <a:p>
            <a:pPr marL="342900" indent="-342900" hangingPunct="0">
              <a:lnSpc>
                <a:spcPct val="130000"/>
              </a:lnSpc>
              <a:spcAft>
                <a:spcPts val="1200"/>
              </a:spcAft>
              <a:buSzPct val="45000"/>
              <a:buFont typeface="Wingdings" panose="05000000000000000000" pitchFamily="2" charset="2"/>
              <a:buChar char="§"/>
              <a:tabLst>
                <a:tab pos="538163" algn="l"/>
              </a:tabLst>
            </a:pPr>
            <a:r>
              <a:rPr lang="es-AR" sz="2800" dirty="0" smtClean="0">
                <a:cs typeface="Tahoma" pitchFamily="34" charset="0"/>
              </a:rPr>
              <a:t>La </a:t>
            </a:r>
            <a:r>
              <a:rPr lang="es-AR" sz="2800" dirty="0">
                <a:cs typeface="Tahoma" pitchFamily="34" charset="0"/>
              </a:rPr>
              <a:t>incertidumbre es el estado de la deficiencia de la información relacionada con la comprensión o conocimiento de un evento, su consecuencia o probabilidad</a:t>
            </a:r>
          </a:p>
          <a:p>
            <a:pPr marL="342900" indent="-342900" hangingPunct="0">
              <a:lnSpc>
                <a:spcPct val="130000"/>
              </a:lnSpc>
              <a:spcAft>
                <a:spcPts val="1200"/>
              </a:spcAft>
              <a:buSzPct val="45000"/>
              <a:buFont typeface="Wingdings" panose="05000000000000000000" pitchFamily="2" charset="2"/>
              <a:buChar char="§"/>
              <a:tabLst>
                <a:tab pos="538163" algn="l"/>
              </a:tabLst>
            </a:pPr>
            <a:endParaRPr lang="es-AR" sz="2800" dirty="0">
              <a:cs typeface="Tahoma" pitchFamily="34" charset="0"/>
            </a:endParaRPr>
          </a:p>
        </p:txBody>
      </p:sp>
      <p:sp>
        <p:nvSpPr>
          <p:cNvPr id="6" name="Título 2"/>
          <p:cNvSpPr>
            <a:spLocks noGrp="1"/>
          </p:cNvSpPr>
          <p:nvPr>
            <p:ph type="title"/>
          </p:nvPr>
        </p:nvSpPr>
        <p:spPr>
          <a:xfrm>
            <a:off x="483984" y="-2306"/>
            <a:ext cx="11024844" cy="843697"/>
          </a:xfrm>
        </p:spPr>
        <p:txBody>
          <a:bodyPr>
            <a:normAutofit fontScale="90000"/>
          </a:bodyPr>
          <a:lstStyle/>
          <a:p>
            <a:r>
              <a:rPr lang="es-AR" dirty="0">
                <a:solidFill>
                  <a:schemeClr val="tx1"/>
                </a:solidFill>
              </a:rPr>
              <a:t>Cláusula 6. Planificación</a:t>
            </a:r>
            <a:r>
              <a:rPr lang="es-AR" dirty="0" smtClean="0">
                <a:solidFill>
                  <a:schemeClr val="tx1"/>
                </a:solidFill>
              </a:rPr>
              <a:t>: Pensamiento basado en riesgos</a:t>
            </a:r>
            <a:endParaRPr lang="es-AR" dirty="0">
              <a:solidFill>
                <a:schemeClr val="tx1"/>
              </a:solidFill>
            </a:endParaRPr>
          </a:p>
        </p:txBody>
      </p:sp>
    </p:spTree>
    <p:extLst>
      <p:ext uri="{BB962C8B-B14F-4D97-AF65-F5344CB8AC3E}">
        <p14:creationId xmlns:p14="http://schemas.microsoft.com/office/powerpoint/2010/main" val="8532844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483985" y="841391"/>
            <a:ext cx="9300096" cy="4298032"/>
          </a:xfrm>
        </p:spPr>
        <p:txBody>
          <a:bodyPr vert="horz" lIns="0" tIns="45720" rIns="0" bIns="45720" rtlCol="0">
            <a:noAutofit/>
          </a:bodyPr>
          <a:lstStyle/>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smtClean="0">
                <a:cs typeface="Tahoma" pitchFamily="34" charset="0"/>
              </a:rPr>
              <a:t>7.1 </a:t>
            </a:r>
            <a:r>
              <a:rPr lang="es-AR" sz="2600" dirty="0">
                <a:cs typeface="Tahoma" pitchFamily="34" charset="0"/>
              </a:rPr>
              <a:t>Recursos</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400" dirty="0">
                <a:cs typeface="Tahoma" pitchFamily="34" charset="0"/>
              </a:rPr>
              <a:t>7.1.1 Generalidades</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400" dirty="0">
                <a:cs typeface="Tahoma" pitchFamily="34" charset="0"/>
              </a:rPr>
              <a:t>7.1.2 Personas </a:t>
            </a:r>
            <a:r>
              <a:rPr lang="es-AR" sz="2400" b="1" dirty="0">
                <a:solidFill>
                  <a:srgbClr val="FF0000"/>
                </a:solidFill>
                <a:cs typeface="Tahoma" pitchFamily="34" charset="0"/>
              </a:rPr>
              <a:t>[nuevo]</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400" dirty="0">
                <a:cs typeface="Tahoma" pitchFamily="34" charset="0"/>
              </a:rPr>
              <a:t>7.1.3 Infraestructura</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400" dirty="0">
                <a:cs typeface="Tahoma" pitchFamily="34" charset="0"/>
              </a:rPr>
              <a:t>7.1.4 Ambiente para la operación de los procesos </a:t>
            </a:r>
            <a:r>
              <a:rPr lang="es-AR" sz="2400" b="1" dirty="0">
                <a:solidFill>
                  <a:srgbClr val="FF0000"/>
                </a:solidFill>
                <a:cs typeface="Tahoma" pitchFamily="34" charset="0"/>
              </a:rPr>
              <a:t>[nuevo]</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400" dirty="0">
                <a:cs typeface="Tahoma" pitchFamily="34" charset="0"/>
              </a:rPr>
              <a:t>7.1.5 Recursos de seguimiento y medición</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400" dirty="0">
                <a:cs typeface="Tahoma" pitchFamily="34" charset="0"/>
              </a:rPr>
              <a:t>7.1.6 Conocimientos de la organización </a:t>
            </a:r>
            <a:r>
              <a:rPr lang="es-AR" sz="2400" b="1" dirty="0">
                <a:solidFill>
                  <a:srgbClr val="FF0000"/>
                </a:solidFill>
                <a:cs typeface="Tahoma" pitchFamily="34" charset="0"/>
              </a:rPr>
              <a:t>[nuevo]</a:t>
            </a:r>
          </a:p>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7.2 Competencia</a:t>
            </a:r>
          </a:p>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7.3 Toma de conciencia</a:t>
            </a:r>
          </a:p>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7.4 Comunicación</a:t>
            </a:r>
          </a:p>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7.5 Información documentada</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400" dirty="0">
                <a:cs typeface="Tahoma" pitchFamily="34" charset="0"/>
              </a:rPr>
              <a:t>7.5.1 Generalidades</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400" dirty="0">
                <a:cs typeface="Tahoma" pitchFamily="34" charset="0"/>
              </a:rPr>
              <a:t>7.5.2 Creación y actualización</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400" dirty="0">
                <a:cs typeface="Tahoma" pitchFamily="34" charset="0"/>
              </a:rPr>
              <a:t>7.5.3 Control de la información documentada</a:t>
            </a:r>
          </a:p>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endParaRPr lang="es-AR" sz="2600" dirty="0">
              <a:cs typeface="Tahoma" pitchFamily="34" charset="0"/>
            </a:endParaRP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endParaRPr lang="es-AR" sz="2600" dirty="0">
              <a:cs typeface="Tahoma" pitchFamily="34" charset="0"/>
            </a:endParaRPr>
          </a:p>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endParaRPr lang="es-AR" sz="2600" dirty="0">
              <a:cs typeface="Tahoma" pitchFamily="34" charset="0"/>
            </a:endParaRPr>
          </a:p>
        </p:txBody>
      </p:sp>
      <p:sp>
        <p:nvSpPr>
          <p:cNvPr id="4" name="Título 2"/>
          <p:cNvSpPr>
            <a:spLocks noGrp="1"/>
          </p:cNvSpPr>
          <p:nvPr>
            <p:ph type="title"/>
          </p:nvPr>
        </p:nvSpPr>
        <p:spPr>
          <a:xfrm>
            <a:off x="483984" y="-2306"/>
            <a:ext cx="11024844" cy="843697"/>
          </a:xfrm>
        </p:spPr>
        <p:txBody>
          <a:bodyPr/>
          <a:lstStyle/>
          <a:p>
            <a:r>
              <a:rPr lang="es-AR" dirty="0">
                <a:solidFill>
                  <a:schemeClr val="tx1"/>
                </a:solidFill>
              </a:rPr>
              <a:t>Cláusula </a:t>
            </a:r>
            <a:r>
              <a:rPr lang="es-AR" dirty="0" smtClean="0">
                <a:solidFill>
                  <a:schemeClr val="tx1"/>
                </a:solidFill>
              </a:rPr>
              <a:t>7. </a:t>
            </a:r>
            <a:r>
              <a:rPr lang="es-AR" dirty="0">
                <a:solidFill>
                  <a:schemeClr val="tx1"/>
                </a:solidFill>
              </a:rPr>
              <a:t>Apoyo</a:t>
            </a:r>
            <a:endParaRPr lang="es-AR" dirty="0">
              <a:solidFill>
                <a:schemeClr val="tx1"/>
              </a:solidFill>
            </a:endParaRPr>
          </a:p>
        </p:txBody>
      </p:sp>
    </p:spTree>
    <p:extLst>
      <p:ext uri="{BB962C8B-B14F-4D97-AF65-F5344CB8AC3E}">
        <p14:creationId xmlns:p14="http://schemas.microsoft.com/office/powerpoint/2010/main" val="7321643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483984" y="1184291"/>
            <a:ext cx="11708016" cy="4298032"/>
          </a:xfrm>
        </p:spPr>
        <p:txBody>
          <a:bodyPr vert="horz" lIns="0" tIns="45720" rIns="0" bIns="45720" rtlCol="0">
            <a:noAutofit/>
          </a:bodyPr>
          <a:lstStyle/>
          <a:p>
            <a:pPr marL="342900" indent="-342900" hangingPunct="0">
              <a:lnSpc>
                <a:spcPct val="100000"/>
              </a:lnSpc>
              <a:spcBef>
                <a:spcPts val="600"/>
              </a:spcBef>
              <a:spcAft>
                <a:spcPts val="600"/>
              </a:spcAft>
              <a:buSzPct val="45000"/>
              <a:buFont typeface="Wingdings" panose="05000000000000000000" pitchFamily="2" charset="2"/>
              <a:buChar char="§"/>
              <a:tabLst>
                <a:tab pos="538163" algn="l"/>
              </a:tabLst>
            </a:pPr>
            <a:r>
              <a:rPr lang="es-AR" sz="2800" dirty="0" smtClean="0">
                <a:cs typeface="Tahoma" pitchFamily="34" charset="0"/>
              </a:rPr>
              <a:t>Se </a:t>
            </a:r>
            <a:r>
              <a:rPr lang="es-AR" sz="2800" dirty="0">
                <a:cs typeface="Tahoma" pitchFamily="34" charset="0"/>
              </a:rPr>
              <a:t>incluyen las tecnologías de la información como parte de la infraestructura</a:t>
            </a:r>
          </a:p>
          <a:p>
            <a:pPr marL="342900" indent="-342900" hangingPunct="0">
              <a:lnSpc>
                <a:spcPct val="100000"/>
              </a:lnSpc>
              <a:spcBef>
                <a:spcPts val="600"/>
              </a:spcBef>
              <a:spcAft>
                <a:spcPts val="600"/>
              </a:spcAft>
              <a:buSzPct val="45000"/>
              <a:buFont typeface="Wingdings" panose="05000000000000000000" pitchFamily="2" charset="2"/>
              <a:buChar char="§"/>
              <a:tabLst>
                <a:tab pos="538163" algn="l"/>
              </a:tabLst>
            </a:pPr>
            <a:r>
              <a:rPr lang="es-AR" sz="2800" dirty="0" smtClean="0">
                <a:cs typeface="Tahoma" pitchFamily="34" charset="0"/>
              </a:rPr>
              <a:t>Se </a:t>
            </a:r>
            <a:r>
              <a:rPr lang="es-AR" sz="2800" dirty="0">
                <a:cs typeface="Tahoma" pitchFamily="34" charset="0"/>
              </a:rPr>
              <a:t>asocian factores humanos y físicos al ambiente de trabajo</a:t>
            </a:r>
          </a:p>
          <a:p>
            <a:pPr marL="342900" indent="-342900" hangingPunct="0">
              <a:lnSpc>
                <a:spcPct val="100000"/>
              </a:lnSpc>
              <a:spcBef>
                <a:spcPts val="600"/>
              </a:spcBef>
              <a:spcAft>
                <a:spcPts val="600"/>
              </a:spcAft>
              <a:buSzPct val="45000"/>
              <a:buFont typeface="Wingdings" panose="05000000000000000000" pitchFamily="2" charset="2"/>
              <a:buChar char="§"/>
              <a:tabLst>
                <a:tab pos="538163" algn="l"/>
              </a:tabLst>
            </a:pPr>
            <a:r>
              <a:rPr lang="es-AR" sz="2800" dirty="0" smtClean="0">
                <a:cs typeface="Tahoma" pitchFamily="34" charset="0"/>
              </a:rPr>
              <a:t>Se </a:t>
            </a:r>
            <a:r>
              <a:rPr lang="es-AR" sz="2800" dirty="0">
                <a:cs typeface="Tahoma" pitchFamily="34" charset="0"/>
              </a:rPr>
              <a:t>incorpora en concepto de “gestión del </a:t>
            </a:r>
            <a:r>
              <a:rPr lang="es-AR" sz="2800" dirty="0" smtClean="0">
                <a:cs typeface="Tahoma" pitchFamily="34" charset="0"/>
              </a:rPr>
              <a:t>conocimiento”.</a:t>
            </a:r>
          </a:p>
          <a:p>
            <a:pPr marL="635508" lvl="1" indent="-342900" hangingPunct="0">
              <a:lnSpc>
                <a:spcPct val="100000"/>
              </a:lnSpc>
              <a:spcBef>
                <a:spcPts val="0"/>
              </a:spcBef>
              <a:spcAft>
                <a:spcPts val="600"/>
              </a:spcAft>
              <a:buSzPct val="45000"/>
              <a:buFont typeface="Wingdings" panose="05000000000000000000" pitchFamily="2" charset="2"/>
              <a:buChar char="§"/>
              <a:tabLst>
                <a:tab pos="708025" algn="l"/>
              </a:tabLst>
            </a:pPr>
            <a:r>
              <a:rPr lang="es-AR" sz="2400" dirty="0">
                <a:cs typeface="Tahoma" pitchFamily="34" charset="0"/>
              </a:rPr>
              <a:t>El conocimiento como un recurso - Fuentes internas y externas de conocimiento</a:t>
            </a:r>
          </a:p>
          <a:p>
            <a:pPr marL="342900" indent="-342900" hangingPunct="0">
              <a:lnSpc>
                <a:spcPct val="100000"/>
              </a:lnSpc>
              <a:spcBef>
                <a:spcPts val="600"/>
              </a:spcBef>
              <a:spcAft>
                <a:spcPts val="600"/>
              </a:spcAft>
              <a:buSzPct val="45000"/>
              <a:buFont typeface="Wingdings" panose="05000000000000000000" pitchFamily="2" charset="2"/>
              <a:buChar char="§"/>
              <a:tabLst>
                <a:tab pos="538163" algn="l"/>
              </a:tabLst>
            </a:pPr>
            <a:r>
              <a:rPr lang="es-AR" sz="2800" dirty="0" smtClean="0">
                <a:cs typeface="Tahoma" pitchFamily="34" charset="0"/>
              </a:rPr>
              <a:t>Más </a:t>
            </a:r>
            <a:r>
              <a:rPr lang="es-AR" sz="2800" dirty="0">
                <a:cs typeface="Tahoma" pitchFamily="34" charset="0"/>
              </a:rPr>
              <a:t>flexibilidad en la documentación</a:t>
            </a:r>
          </a:p>
          <a:p>
            <a:pPr marL="635508" lvl="1" indent="-342900" hangingPunct="0">
              <a:lnSpc>
                <a:spcPct val="100000"/>
              </a:lnSpc>
              <a:spcBef>
                <a:spcPts val="600"/>
              </a:spcBef>
              <a:spcAft>
                <a:spcPts val="600"/>
              </a:spcAft>
              <a:buSzPct val="45000"/>
              <a:buFont typeface="Wingdings" panose="05000000000000000000" pitchFamily="2" charset="2"/>
              <a:buChar char="§"/>
              <a:tabLst>
                <a:tab pos="538163" algn="l"/>
              </a:tabLst>
            </a:pPr>
            <a:r>
              <a:rPr lang="es-AR" sz="2400" dirty="0" smtClean="0">
                <a:cs typeface="Tahoma" pitchFamily="34" charset="0"/>
              </a:rPr>
              <a:t>No </a:t>
            </a:r>
            <a:r>
              <a:rPr lang="es-AR" sz="2400" dirty="0">
                <a:cs typeface="Tahoma" pitchFamily="34" charset="0"/>
              </a:rPr>
              <a:t>se hace ninguna mención a un Manual de la Calidad</a:t>
            </a:r>
          </a:p>
          <a:p>
            <a:pPr marL="617538" lvl="1" indent="-577850" hangingPunct="0">
              <a:lnSpc>
                <a:spcPct val="100000"/>
              </a:lnSpc>
              <a:spcBef>
                <a:spcPts val="600"/>
              </a:spcBef>
              <a:spcAft>
                <a:spcPts val="600"/>
              </a:spcAft>
              <a:buSzPct val="45000"/>
              <a:buFont typeface="Wingdings" panose="05000000000000000000" pitchFamily="2" charset="2"/>
              <a:buChar char="§"/>
              <a:tabLst>
                <a:tab pos="538163" algn="l"/>
              </a:tabLst>
            </a:pPr>
            <a:r>
              <a:rPr lang="es-AR" sz="2400" dirty="0" smtClean="0">
                <a:cs typeface="Tahoma" pitchFamily="34" charset="0"/>
              </a:rPr>
              <a:t>Ahora </a:t>
            </a:r>
            <a:r>
              <a:rPr lang="es-AR" sz="2400" dirty="0">
                <a:cs typeface="Tahoma" pitchFamily="34" charset="0"/>
              </a:rPr>
              <a:t>la documentación se define como información documentada</a:t>
            </a:r>
          </a:p>
          <a:p>
            <a:pPr marL="1349375" lvl="2" indent="-366713" hangingPunct="0">
              <a:lnSpc>
                <a:spcPct val="100000"/>
              </a:lnSpc>
              <a:spcBef>
                <a:spcPts val="0"/>
              </a:spcBef>
              <a:spcAft>
                <a:spcPts val="0"/>
              </a:spcAft>
              <a:buSzPct val="45000"/>
              <a:buFont typeface="Wingdings" panose="05000000000000000000" pitchFamily="2" charset="2"/>
              <a:buChar char="§"/>
              <a:tabLst>
                <a:tab pos="538163" algn="l"/>
              </a:tabLst>
            </a:pPr>
            <a:r>
              <a:rPr lang="es-AR" sz="2400" dirty="0">
                <a:solidFill>
                  <a:schemeClr val="tx1">
                    <a:lumMod val="50000"/>
                    <a:lumOff val="50000"/>
                  </a:schemeClr>
                </a:solidFill>
                <a:cs typeface="Tahoma" pitchFamily="34" charset="0"/>
              </a:rPr>
              <a:t>Mantener información documentada </a:t>
            </a:r>
            <a:r>
              <a:rPr lang="es-AR" sz="2400" dirty="0" smtClean="0">
                <a:solidFill>
                  <a:schemeClr val="tx1">
                    <a:lumMod val="50000"/>
                    <a:lumOff val="50000"/>
                  </a:schemeClr>
                </a:solidFill>
                <a:latin typeface="Segoe UI Light" panose="020B0502040204020203" pitchFamily="34" charset="0"/>
                <a:cs typeface="Segoe UI Light" panose="020B0502040204020203" pitchFamily="34" charset="0"/>
              </a:rPr>
              <a:t>→ </a:t>
            </a:r>
            <a:r>
              <a:rPr lang="es-AR" sz="2400" dirty="0" smtClean="0">
                <a:solidFill>
                  <a:schemeClr val="tx1">
                    <a:lumMod val="50000"/>
                    <a:lumOff val="50000"/>
                  </a:schemeClr>
                </a:solidFill>
                <a:cs typeface="Tahoma" pitchFamily="34" charset="0"/>
              </a:rPr>
              <a:t> </a:t>
            </a:r>
            <a:r>
              <a:rPr lang="es-AR" sz="2400" dirty="0">
                <a:solidFill>
                  <a:schemeClr val="tx1">
                    <a:lumMod val="50000"/>
                    <a:lumOff val="50000"/>
                  </a:schemeClr>
                </a:solidFill>
                <a:cs typeface="Tahoma" pitchFamily="34" charset="0"/>
              </a:rPr>
              <a:t>DOCUMENTOS</a:t>
            </a:r>
          </a:p>
          <a:p>
            <a:pPr marL="1349375" lvl="2" indent="-366713" hangingPunct="0">
              <a:lnSpc>
                <a:spcPct val="100000"/>
              </a:lnSpc>
              <a:spcBef>
                <a:spcPts val="0"/>
              </a:spcBef>
              <a:spcAft>
                <a:spcPts val="0"/>
              </a:spcAft>
              <a:buSzPct val="45000"/>
              <a:buFont typeface="Wingdings" panose="05000000000000000000" pitchFamily="2" charset="2"/>
              <a:buChar char="§"/>
              <a:tabLst>
                <a:tab pos="538163" algn="l"/>
              </a:tabLst>
            </a:pPr>
            <a:r>
              <a:rPr lang="es-AR" sz="2400" dirty="0" smtClean="0">
                <a:solidFill>
                  <a:schemeClr val="tx1">
                    <a:lumMod val="50000"/>
                    <a:lumOff val="50000"/>
                  </a:schemeClr>
                </a:solidFill>
                <a:cs typeface="Tahoma" pitchFamily="34" charset="0"/>
              </a:rPr>
              <a:t>Conservar información documentada </a:t>
            </a:r>
            <a:r>
              <a:rPr lang="es-AR" sz="2400" dirty="0">
                <a:solidFill>
                  <a:schemeClr val="tx1">
                    <a:lumMod val="50000"/>
                    <a:lumOff val="50000"/>
                  </a:schemeClr>
                </a:solidFill>
                <a:latin typeface="Segoe UI Light" panose="020B0502040204020203" pitchFamily="34" charset="0"/>
                <a:cs typeface="Segoe UI Light" panose="020B0502040204020203" pitchFamily="34" charset="0"/>
              </a:rPr>
              <a:t>→</a:t>
            </a:r>
            <a:r>
              <a:rPr lang="es-AR" sz="2400" dirty="0" smtClean="0">
                <a:solidFill>
                  <a:schemeClr val="tx1">
                    <a:lumMod val="50000"/>
                    <a:lumOff val="50000"/>
                  </a:schemeClr>
                </a:solidFill>
                <a:cs typeface="Tahoma" pitchFamily="34" charset="0"/>
              </a:rPr>
              <a:t>  REGISTROS</a:t>
            </a:r>
          </a:p>
          <a:p>
            <a:pPr marL="292608" lvl="1" indent="0" hangingPunct="0">
              <a:lnSpc>
                <a:spcPct val="100000"/>
              </a:lnSpc>
              <a:spcBef>
                <a:spcPts val="600"/>
              </a:spcBef>
              <a:spcAft>
                <a:spcPts val="600"/>
              </a:spcAft>
              <a:buSzPct val="45000"/>
              <a:buNone/>
              <a:tabLst>
                <a:tab pos="538163" algn="l"/>
              </a:tabLst>
            </a:pPr>
            <a:endParaRPr lang="es-AR" sz="2400" dirty="0">
              <a:cs typeface="Tahoma" pitchFamily="34" charset="0"/>
            </a:endParaRPr>
          </a:p>
        </p:txBody>
      </p:sp>
      <p:sp>
        <p:nvSpPr>
          <p:cNvPr id="4" name="Título 2"/>
          <p:cNvSpPr>
            <a:spLocks noGrp="1"/>
          </p:cNvSpPr>
          <p:nvPr>
            <p:ph type="title"/>
          </p:nvPr>
        </p:nvSpPr>
        <p:spPr>
          <a:xfrm>
            <a:off x="483984" y="-2306"/>
            <a:ext cx="11024844" cy="843697"/>
          </a:xfrm>
        </p:spPr>
        <p:txBody>
          <a:bodyPr/>
          <a:lstStyle/>
          <a:p>
            <a:r>
              <a:rPr lang="es-AR" dirty="0">
                <a:solidFill>
                  <a:schemeClr val="tx1"/>
                </a:solidFill>
              </a:rPr>
              <a:t>Cláusula 7. Apoyo</a:t>
            </a:r>
            <a:r>
              <a:rPr lang="es-AR" dirty="0" smtClean="0">
                <a:solidFill>
                  <a:schemeClr val="tx1"/>
                </a:solidFill>
              </a:rPr>
              <a:t>: Principales Cambios</a:t>
            </a:r>
            <a:endParaRPr lang="es-AR" dirty="0">
              <a:solidFill>
                <a:schemeClr val="tx1"/>
              </a:solidFill>
            </a:endParaRPr>
          </a:p>
        </p:txBody>
      </p:sp>
    </p:spTree>
    <p:extLst>
      <p:ext uri="{BB962C8B-B14F-4D97-AF65-F5344CB8AC3E}">
        <p14:creationId xmlns:p14="http://schemas.microsoft.com/office/powerpoint/2010/main" val="28281469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483984" y="1287780"/>
            <a:ext cx="11160369" cy="4298032"/>
          </a:xfrm>
        </p:spPr>
        <p:txBody>
          <a:bodyPr vert="horz" lIns="0" tIns="45720" rIns="0" bIns="45720" rtlCol="0">
            <a:noAutofit/>
          </a:bodyPr>
          <a:lstStyle/>
          <a:p>
            <a:pPr marL="342900" indent="-342900" hangingPunct="0">
              <a:lnSpc>
                <a:spcPct val="100000"/>
              </a:lnSpc>
              <a:spcAft>
                <a:spcPts val="1200"/>
              </a:spcAft>
              <a:buSzPct val="45000"/>
              <a:buFont typeface="Wingdings" panose="05000000000000000000" pitchFamily="2" charset="2"/>
              <a:buChar char="§"/>
              <a:tabLst>
                <a:tab pos="538163" algn="l"/>
              </a:tabLst>
            </a:pPr>
            <a:r>
              <a:rPr lang="es-AR" sz="2800" dirty="0" smtClean="0">
                <a:cs typeface="Tahoma" pitchFamily="34" charset="0"/>
              </a:rPr>
              <a:t>El </a:t>
            </a:r>
            <a:r>
              <a:rPr lang="es-AR" sz="2800" dirty="0">
                <a:cs typeface="Tahoma" pitchFamily="34" charset="0"/>
              </a:rPr>
              <a:t>cambio a “información documentada” permite a la organización decidir la necesidad, tipo y medios.</a:t>
            </a:r>
          </a:p>
          <a:p>
            <a:pPr marL="342900" indent="-342900" hangingPunct="0">
              <a:lnSpc>
                <a:spcPct val="100000"/>
              </a:lnSpc>
              <a:spcAft>
                <a:spcPts val="1200"/>
              </a:spcAft>
              <a:buSzPct val="45000"/>
              <a:buFont typeface="Wingdings" panose="05000000000000000000" pitchFamily="2" charset="2"/>
              <a:buChar char="§"/>
              <a:tabLst>
                <a:tab pos="538163" algn="l"/>
              </a:tabLst>
            </a:pPr>
            <a:r>
              <a:rPr lang="es-AR" sz="2800" dirty="0" smtClean="0">
                <a:cs typeface="Tahoma" pitchFamily="34" charset="0"/>
              </a:rPr>
              <a:t>Los </a:t>
            </a:r>
            <a:r>
              <a:rPr lang="es-AR" sz="2800" dirty="0">
                <a:cs typeface="Tahoma" pitchFamily="34" charset="0"/>
              </a:rPr>
              <a:t>términos anteriores, como manual de calidad, procedimientos y registros se pueden utilizar si la organización los prefiere.</a:t>
            </a:r>
          </a:p>
          <a:p>
            <a:pPr marL="342900" indent="-342900" hangingPunct="0">
              <a:lnSpc>
                <a:spcPct val="100000"/>
              </a:lnSpc>
              <a:spcAft>
                <a:spcPts val="1200"/>
              </a:spcAft>
              <a:buSzPct val="45000"/>
              <a:buFont typeface="Wingdings" panose="05000000000000000000" pitchFamily="2" charset="2"/>
              <a:buChar char="§"/>
              <a:tabLst>
                <a:tab pos="538163" algn="l"/>
              </a:tabLst>
            </a:pPr>
            <a:r>
              <a:rPr lang="es-AR" sz="2800" dirty="0" smtClean="0">
                <a:cs typeface="Tahoma" pitchFamily="34" charset="0"/>
              </a:rPr>
              <a:t>El </a:t>
            </a:r>
            <a:r>
              <a:rPr lang="es-AR" sz="2800" dirty="0">
                <a:cs typeface="Tahoma" pitchFamily="34" charset="0"/>
              </a:rPr>
              <a:t>análisis de riesgo debería ayudar a definir la estructura y extensión de la información documentada. </a:t>
            </a:r>
          </a:p>
          <a:p>
            <a:pPr marL="342900" indent="-342900" hangingPunct="0">
              <a:lnSpc>
                <a:spcPct val="100000"/>
              </a:lnSpc>
              <a:spcAft>
                <a:spcPts val="1200"/>
              </a:spcAft>
              <a:buSzPct val="45000"/>
              <a:buFont typeface="Wingdings" panose="05000000000000000000" pitchFamily="2" charset="2"/>
              <a:buChar char="§"/>
              <a:tabLst>
                <a:tab pos="538163" algn="l"/>
              </a:tabLst>
            </a:pPr>
            <a:endParaRPr lang="es-AR" sz="2800" dirty="0">
              <a:cs typeface="Tahoma" pitchFamily="34" charset="0"/>
            </a:endParaRPr>
          </a:p>
        </p:txBody>
      </p:sp>
      <p:sp>
        <p:nvSpPr>
          <p:cNvPr id="4" name="Título 2"/>
          <p:cNvSpPr>
            <a:spLocks noGrp="1"/>
          </p:cNvSpPr>
          <p:nvPr>
            <p:ph type="title"/>
          </p:nvPr>
        </p:nvSpPr>
        <p:spPr>
          <a:xfrm>
            <a:off x="483984" y="-2306"/>
            <a:ext cx="11024844" cy="843697"/>
          </a:xfrm>
        </p:spPr>
        <p:txBody>
          <a:bodyPr/>
          <a:lstStyle/>
          <a:p>
            <a:r>
              <a:rPr lang="es-AR" dirty="0">
                <a:solidFill>
                  <a:schemeClr val="tx1"/>
                </a:solidFill>
              </a:rPr>
              <a:t>Cláusula 7. Apoyo</a:t>
            </a:r>
            <a:r>
              <a:rPr lang="es-AR" dirty="0" smtClean="0">
                <a:solidFill>
                  <a:schemeClr val="tx1"/>
                </a:solidFill>
              </a:rPr>
              <a:t>: Principales Cambios (Cont.)</a:t>
            </a:r>
            <a:endParaRPr lang="es-AR" dirty="0">
              <a:solidFill>
                <a:schemeClr val="tx1"/>
              </a:solidFill>
            </a:endParaRPr>
          </a:p>
        </p:txBody>
      </p:sp>
    </p:spTree>
    <p:extLst>
      <p:ext uri="{BB962C8B-B14F-4D97-AF65-F5344CB8AC3E}">
        <p14:creationId xmlns:p14="http://schemas.microsoft.com/office/powerpoint/2010/main" val="24999017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636701" y="974463"/>
            <a:ext cx="11160369" cy="4298032"/>
          </a:xfrm>
        </p:spPr>
        <p:txBody>
          <a:bodyPr vert="horz" lIns="0" tIns="45720" rIns="0" bIns="45720" rtlCol="0">
            <a:noAutofit/>
          </a:bodyPr>
          <a:lstStyle/>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smtClean="0">
                <a:cs typeface="Tahoma" pitchFamily="34" charset="0"/>
              </a:rPr>
              <a:t>8.1 </a:t>
            </a:r>
            <a:r>
              <a:rPr lang="es-AR" sz="2800" dirty="0">
                <a:cs typeface="Tahoma" pitchFamily="34" charset="0"/>
              </a:rPr>
              <a:t>Planificación y control operacional</a:t>
            </a:r>
          </a:p>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a:cs typeface="Tahoma" pitchFamily="34" charset="0"/>
              </a:rPr>
              <a:t>8.2 Requisitos para los procesos y servicios</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8.2.1 Comunicación con el cliente</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8.2.2 Determinación de los requisitos para los productos y servicios</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8.2.3 Revisión de los requisitos para los productos y servicios</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8.2.4 Cambios en los requisitos para los productos y servicios</a:t>
            </a:r>
          </a:p>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smtClean="0">
                <a:cs typeface="Tahoma" pitchFamily="34" charset="0"/>
              </a:rPr>
              <a:t>8.3 </a:t>
            </a:r>
            <a:r>
              <a:rPr lang="es-AR" sz="2800" dirty="0">
                <a:cs typeface="Tahoma" pitchFamily="34" charset="0"/>
              </a:rPr>
              <a:t>Diseño y desarrollo de los productos y servicios</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8.3.1 Generalidades</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8.3.2 Planificación del diseño y desarrollo</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8.3.3 Entradas para el diseño y desarrollo</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8.3.4 Controles del diseño y desarrollo</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8.3.5 Salidas del diseño y desarrollo</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8.3.6 Cambios del diseño y </a:t>
            </a:r>
            <a:r>
              <a:rPr lang="es-AR" sz="2600" dirty="0" smtClean="0">
                <a:cs typeface="Tahoma" pitchFamily="34" charset="0"/>
              </a:rPr>
              <a:t>desarrollo</a:t>
            </a:r>
            <a:endParaRPr lang="es-AR" sz="2600" dirty="0">
              <a:cs typeface="Tahoma" pitchFamily="34" charset="0"/>
            </a:endParaRPr>
          </a:p>
        </p:txBody>
      </p:sp>
      <p:sp>
        <p:nvSpPr>
          <p:cNvPr id="4" name="Título 2"/>
          <p:cNvSpPr>
            <a:spLocks noGrp="1"/>
          </p:cNvSpPr>
          <p:nvPr>
            <p:ph type="title"/>
          </p:nvPr>
        </p:nvSpPr>
        <p:spPr>
          <a:xfrm>
            <a:off x="483984" y="-2306"/>
            <a:ext cx="11024844" cy="843697"/>
          </a:xfrm>
        </p:spPr>
        <p:txBody>
          <a:bodyPr/>
          <a:lstStyle/>
          <a:p>
            <a:r>
              <a:rPr lang="es-AR" dirty="0">
                <a:solidFill>
                  <a:schemeClr val="tx1"/>
                </a:solidFill>
              </a:rPr>
              <a:t>Cláusula </a:t>
            </a:r>
            <a:r>
              <a:rPr lang="es-AR" dirty="0" smtClean="0">
                <a:solidFill>
                  <a:schemeClr val="tx1"/>
                </a:solidFill>
              </a:rPr>
              <a:t>8. </a:t>
            </a:r>
            <a:r>
              <a:rPr lang="es-AR" dirty="0">
                <a:solidFill>
                  <a:schemeClr val="tx1"/>
                </a:solidFill>
              </a:rPr>
              <a:t>Operación</a:t>
            </a:r>
            <a:endParaRPr lang="es-AR" dirty="0">
              <a:solidFill>
                <a:schemeClr val="tx1"/>
              </a:solidFill>
            </a:endParaRPr>
          </a:p>
        </p:txBody>
      </p:sp>
    </p:spTree>
    <p:extLst>
      <p:ext uri="{BB962C8B-B14F-4D97-AF65-F5344CB8AC3E}">
        <p14:creationId xmlns:p14="http://schemas.microsoft.com/office/powerpoint/2010/main" val="30853100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483984" y="1011212"/>
            <a:ext cx="12478980" cy="4298032"/>
          </a:xfrm>
        </p:spPr>
        <p:txBody>
          <a:bodyPr vert="horz" lIns="0" tIns="45720" rIns="0" bIns="45720" rtlCol="0">
            <a:noAutofit/>
          </a:bodyPr>
          <a:lstStyle/>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a:cs typeface="Tahoma" pitchFamily="34" charset="0"/>
              </a:rPr>
              <a:t>8.4 Control de los procesos, productos y servicios suministrados externamente</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8.4.1 Generalidades</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8.4.2 Tipo y alcance del control</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8.4.3 Información para los proveedores externos</a:t>
            </a:r>
          </a:p>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smtClean="0">
                <a:cs typeface="Tahoma" pitchFamily="34" charset="0"/>
              </a:rPr>
              <a:t>8.5 </a:t>
            </a:r>
            <a:r>
              <a:rPr lang="es-AR" sz="2800" dirty="0">
                <a:cs typeface="Tahoma" pitchFamily="34" charset="0"/>
              </a:rPr>
              <a:t>Producción y provisión del servicio</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8.5.1 Control de la producción y de la prestación del servicio</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8.5.2 Identificación y trazabilidad</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8.5.3 Propiedad perteneciente a los clientes o proveedores externos</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8.5.4 Preservación</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8.5.5 Actividades posteriores a la entrega</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8.5.6 Control de los </a:t>
            </a:r>
            <a:r>
              <a:rPr lang="es-AR" sz="2600" dirty="0" smtClean="0">
                <a:cs typeface="Tahoma" pitchFamily="34" charset="0"/>
              </a:rPr>
              <a:t>cambios</a:t>
            </a:r>
          </a:p>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a:cs typeface="Tahoma" pitchFamily="34" charset="0"/>
              </a:rPr>
              <a:t>8.6 Liberación de los productos</a:t>
            </a:r>
          </a:p>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a:cs typeface="Tahoma" pitchFamily="34" charset="0"/>
              </a:rPr>
              <a:t>8.7 Control de las salidas no conforme</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endParaRPr lang="es-AR" sz="2600" dirty="0">
              <a:cs typeface="Tahoma" pitchFamily="34" charset="0"/>
            </a:endParaRPr>
          </a:p>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endParaRPr lang="es-AR" sz="2800" dirty="0">
              <a:cs typeface="Tahoma" pitchFamily="34" charset="0"/>
            </a:endParaRPr>
          </a:p>
        </p:txBody>
      </p:sp>
      <p:sp>
        <p:nvSpPr>
          <p:cNvPr id="4" name="Título 2"/>
          <p:cNvSpPr>
            <a:spLocks noGrp="1"/>
          </p:cNvSpPr>
          <p:nvPr>
            <p:ph type="title"/>
          </p:nvPr>
        </p:nvSpPr>
        <p:spPr>
          <a:xfrm>
            <a:off x="483984" y="-2306"/>
            <a:ext cx="11024844" cy="843697"/>
          </a:xfrm>
        </p:spPr>
        <p:txBody>
          <a:bodyPr/>
          <a:lstStyle/>
          <a:p>
            <a:r>
              <a:rPr lang="es-AR" dirty="0">
                <a:solidFill>
                  <a:schemeClr val="tx1"/>
                </a:solidFill>
              </a:rPr>
              <a:t>Cláusula 8. Operación</a:t>
            </a:r>
            <a:endParaRPr lang="es-AR" dirty="0">
              <a:solidFill>
                <a:schemeClr val="tx1"/>
              </a:solidFill>
            </a:endParaRPr>
          </a:p>
        </p:txBody>
      </p:sp>
    </p:spTree>
    <p:extLst>
      <p:ext uri="{BB962C8B-B14F-4D97-AF65-F5344CB8AC3E}">
        <p14:creationId xmlns:p14="http://schemas.microsoft.com/office/powerpoint/2010/main" val="2793184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98070" y="30165"/>
            <a:ext cx="10058400" cy="780197"/>
          </a:xfrm>
        </p:spPr>
        <p:txBody>
          <a:bodyPr/>
          <a:lstStyle/>
          <a:p>
            <a:r>
              <a:rPr lang="es-AR" dirty="0" smtClean="0"/>
              <a:t>A que se llama “Norma”?</a:t>
            </a:r>
            <a:endParaRPr lang="es-AR" dirty="0"/>
          </a:p>
        </p:txBody>
      </p:sp>
      <p:sp>
        <p:nvSpPr>
          <p:cNvPr id="4" name="Rectangle 4"/>
          <p:cNvSpPr/>
          <p:nvPr/>
        </p:nvSpPr>
        <p:spPr>
          <a:xfrm>
            <a:off x="650470" y="5143854"/>
            <a:ext cx="9980798" cy="4874206"/>
          </a:xfrm>
          <a:prstGeom prst="rect">
            <a:avLst/>
          </a:prstGeom>
        </p:spPr>
        <p:txBody>
          <a:bodyPr vert="horz" lIns="0" tIns="45720" rIns="0" bIns="45720" rtlCol="0" anchor="t">
            <a:noAutofit/>
          </a:bodyPr>
          <a:lstStyle/>
          <a:p>
            <a:pPr marL="1587" hangingPunct="0">
              <a:spcBef>
                <a:spcPts val="1200"/>
              </a:spcBef>
              <a:spcAft>
                <a:spcPts val="600"/>
              </a:spcAft>
              <a:buClr>
                <a:schemeClr val="accent1"/>
              </a:buClr>
              <a:buSzPct val="100000"/>
              <a:buFont typeface="Calibri" panose="020F0502020204030204" pitchFamily="34" charset="0"/>
              <a:buNone/>
            </a:pPr>
            <a:endParaRPr lang="es-ES" sz="2800" dirty="0">
              <a:latin typeface="Arial" panose="020B0604020202020204" pitchFamily="34" charset="0"/>
            </a:endParaRPr>
          </a:p>
        </p:txBody>
      </p:sp>
      <p:sp>
        <p:nvSpPr>
          <p:cNvPr id="5" name="Rectangle 4"/>
          <p:cNvSpPr/>
          <p:nvPr/>
        </p:nvSpPr>
        <p:spPr>
          <a:xfrm>
            <a:off x="650470" y="1194901"/>
            <a:ext cx="9980798" cy="4874206"/>
          </a:xfrm>
          <a:prstGeom prst="rect">
            <a:avLst/>
          </a:prstGeom>
        </p:spPr>
        <p:txBody>
          <a:bodyPr vert="horz" lIns="0" tIns="45720" rIns="0" bIns="45720" rtlCol="0" anchor="ctr">
            <a:noAutofit/>
          </a:bodyPr>
          <a:lstStyle/>
          <a:p>
            <a:pPr marL="1587" algn="ctr" hangingPunct="0">
              <a:spcBef>
                <a:spcPts val="1200"/>
              </a:spcBef>
              <a:spcAft>
                <a:spcPts val="600"/>
              </a:spcAft>
              <a:buClr>
                <a:schemeClr val="accent1"/>
              </a:buClr>
              <a:buSzPct val="100000"/>
            </a:pPr>
            <a:r>
              <a:rPr lang="es-AR" sz="2800" dirty="0" smtClean="0"/>
              <a:t>“Documento </a:t>
            </a:r>
            <a:r>
              <a:rPr lang="es-AR" sz="2800" dirty="0"/>
              <a:t>establecido por consenso y aprobado por un organismo reconocido, que provee, para el uso común y repetitivo, reglas, directrices o características para actividades o, sus resultados dirigido a alcanzar el nivel óptimo de orden en un concepto dado” </a:t>
            </a:r>
            <a:endParaRPr lang="es-AR" sz="2800" dirty="0" smtClean="0"/>
          </a:p>
          <a:p>
            <a:pPr marL="1587" algn="r" hangingPunct="0">
              <a:spcBef>
                <a:spcPts val="1200"/>
              </a:spcBef>
              <a:spcAft>
                <a:spcPts val="600"/>
              </a:spcAft>
              <a:buClr>
                <a:schemeClr val="accent1"/>
              </a:buClr>
              <a:buSzPct val="100000"/>
            </a:pPr>
            <a:r>
              <a:rPr lang="es-AR" sz="2800" i="1" dirty="0" smtClean="0"/>
              <a:t>[</a:t>
            </a:r>
            <a:r>
              <a:rPr lang="es-AR" sz="2800" i="1" dirty="0"/>
              <a:t>ISO/IEC Guía 2:1996</a:t>
            </a:r>
            <a:r>
              <a:rPr lang="es-AR" sz="2800" i="1" dirty="0" smtClean="0"/>
              <a:t>]</a:t>
            </a:r>
          </a:p>
          <a:p>
            <a:pPr marL="1587" algn="ctr" hangingPunct="0">
              <a:spcBef>
                <a:spcPts val="1200"/>
              </a:spcBef>
              <a:spcAft>
                <a:spcPts val="600"/>
              </a:spcAft>
              <a:buClr>
                <a:schemeClr val="accent1"/>
              </a:buClr>
              <a:buSzPct val="100000"/>
            </a:pPr>
            <a:endParaRPr lang="es-AR" sz="2800" dirty="0">
              <a:latin typeface="Arial" panose="020B0604020202020204" pitchFamily="34" charset="0"/>
            </a:endParaRPr>
          </a:p>
          <a:p>
            <a:pPr marL="1519238" hangingPunct="0">
              <a:spcBef>
                <a:spcPts val="1200"/>
              </a:spcBef>
              <a:spcAft>
                <a:spcPts val="600"/>
              </a:spcAft>
              <a:buClr>
                <a:schemeClr val="accent1"/>
              </a:buClr>
              <a:buSzPct val="100000"/>
            </a:pPr>
            <a:r>
              <a:rPr lang="es-AR" sz="2800" b="1" dirty="0" smtClean="0">
                <a:latin typeface="Arial" panose="020B0604020202020204" pitchFamily="34" charset="0"/>
              </a:rPr>
              <a:t>Norma Técnica                    Requisitos</a:t>
            </a:r>
            <a:endParaRPr lang="es-ES" sz="2800" b="1" dirty="0">
              <a:latin typeface="Arial" panose="020B0604020202020204" pitchFamily="34" charset="0"/>
            </a:endParaRPr>
          </a:p>
          <a:p>
            <a:pPr marL="1587" hangingPunct="0">
              <a:spcBef>
                <a:spcPts val="1200"/>
              </a:spcBef>
              <a:spcAft>
                <a:spcPts val="600"/>
              </a:spcAft>
              <a:buClr>
                <a:schemeClr val="accent1"/>
              </a:buClr>
              <a:buSzPct val="100000"/>
              <a:buFont typeface="Calibri" panose="020F0502020204030204" pitchFamily="34" charset="0"/>
              <a:buNone/>
            </a:pPr>
            <a:endParaRPr lang="es-ES" sz="2800" dirty="0">
              <a:latin typeface="Arial" panose="020B0604020202020204" pitchFamily="34" charset="0"/>
            </a:endParaRPr>
          </a:p>
        </p:txBody>
      </p:sp>
      <p:sp>
        <p:nvSpPr>
          <p:cNvPr id="2" name="Flecha derecha 1"/>
          <p:cNvSpPr/>
          <p:nvPr/>
        </p:nvSpPr>
        <p:spPr>
          <a:xfrm>
            <a:off x="5102987" y="4844008"/>
            <a:ext cx="1290918" cy="2151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828809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348459" y="841391"/>
            <a:ext cx="11160369" cy="4298032"/>
          </a:xfrm>
        </p:spPr>
        <p:txBody>
          <a:bodyPr vert="horz" lIns="0" tIns="45720" rIns="0" bIns="45720" rtlCol="0">
            <a:noAutofit/>
          </a:bodyPr>
          <a:lstStyle/>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endParaRPr lang="es-AR" sz="2800" dirty="0">
              <a:cs typeface="Tahoma" pitchFamily="34" charset="0"/>
            </a:endParaRPr>
          </a:p>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smtClean="0">
                <a:cs typeface="Tahoma" pitchFamily="34" charset="0"/>
              </a:rPr>
              <a:t>Se </a:t>
            </a:r>
            <a:r>
              <a:rPr lang="es-AR" sz="2800" dirty="0">
                <a:cs typeface="Tahoma" pitchFamily="34" charset="0"/>
              </a:rPr>
              <a:t>incorpora:</a:t>
            </a:r>
          </a:p>
          <a:p>
            <a:pPr marL="749808" lvl="1" indent="-457200" hangingPunct="0">
              <a:lnSpc>
                <a:spcPct val="100000"/>
              </a:lnSpc>
              <a:spcBef>
                <a:spcPts val="0"/>
              </a:spcBef>
              <a:spcAft>
                <a:spcPts val="0"/>
              </a:spcAft>
              <a:buSzPct val="45000"/>
              <a:buFont typeface="Wingdings" panose="05000000000000000000" pitchFamily="2" charset="2"/>
              <a:buChar char="Ø"/>
              <a:tabLst>
                <a:tab pos="538163" algn="l"/>
              </a:tabLst>
            </a:pPr>
            <a:r>
              <a:rPr lang="es-AR" sz="2600" dirty="0" smtClean="0">
                <a:cs typeface="Tahoma" pitchFamily="34" charset="0"/>
              </a:rPr>
              <a:t>Mayor </a:t>
            </a:r>
            <a:r>
              <a:rPr lang="es-AR" sz="2600" dirty="0">
                <a:cs typeface="Tahoma" pitchFamily="34" charset="0"/>
              </a:rPr>
              <a:t>énfasis en los procesos </a:t>
            </a:r>
            <a:r>
              <a:rPr lang="es-AR" sz="2600" dirty="0" err="1">
                <a:cs typeface="Tahoma" pitchFamily="34" charset="0"/>
              </a:rPr>
              <a:t>tercerizados</a:t>
            </a:r>
            <a:endParaRPr lang="es-AR" sz="2600" dirty="0">
              <a:cs typeface="Tahoma" pitchFamily="34" charset="0"/>
            </a:endParaRPr>
          </a:p>
          <a:p>
            <a:pPr marL="749808" lvl="1" indent="-457200" hangingPunct="0">
              <a:lnSpc>
                <a:spcPct val="100000"/>
              </a:lnSpc>
              <a:spcBef>
                <a:spcPts val="0"/>
              </a:spcBef>
              <a:spcAft>
                <a:spcPts val="0"/>
              </a:spcAft>
              <a:buSzPct val="45000"/>
              <a:buFont typeface="Wingdings" panose="05000000000000000000" pitchFamily="2" charset="2"/>
              <a:buChar char="Ø"/>
              <a:tabLst>
                <a:tab pos="538163" algn="l"/>
              </a:tabLst>
            </a:pPr>
            <a:r>
              <a:rPr lang="es-AR" sz="2600" dirty="0" smtClean="0">
                <a:cs typeface="Tahoma" pitchFamily="34" charset="0"/>
              </a:rPr>
              <a:t>Propiedad </a:t>
            </a:r>
            <a:r>
              <a:rPr lang="es-AR" sz="2600" dirty="0">
                <a:cs typeface="Tahoma" pitchFamily="34" charset="0"/>
              </a:rPr>
              <a:t>perteneciente a los proveedores</a:t>
            </a:r>
          </a:p>
          <a:p>
            <a:pPr marL="749808" lvl="1" indent="-457200" hangingPunct="0">
              <a:lnSpc>
                <a:spcPct val="100000"/>
              </a:lnSpc>
              <a:spcBef>
                <a:spcPts val="0"/>
              </a:spcBef>
              <a:spcAft>
                <a:spcPts val="0"/>
              </a:spcAft>
              <a:buSzPct val="45000"/>
              <a:buFont typeface="Wingdings" panose="05000000000000000000" pitchFamily="2" charset="2"/>
              <a:buChar char="Ø"/>
              <a:tabLst>
                <a:tab pos="538163" algn="l"/>
              </a:tabLst>
            </a:pPr>
            <a:r>
              <a:rPr lang="es-AR" sz="2600" dirty="0" smtClean="0">
                <a:cs typeface="Tahoma" pitchFamily="34" charset="0"/>
              </a:rPr>
              <a:t>Trazabilidad </a:t>
            </a:r>
            <a:r>
              <a:rPr lang="es-AR" sz="2600" dirty="0">
                <a:cs typeface="Tahoma" pitchFamily="34" charset="0"/>
              </a:rPr>
              <a:t>a las personas que autorizan la liberación</a:t>
            </a:r>
          </a:p>
          <a:p>
            <a:pPr marL="749808" lvl="1" indent="-457200" hangingPunct="0">
              <a:lnSpc>
                <a:spcPct val="100000"/>
              </a:lnSpc>
              <a:spcBef>
                <a:spcPts val="0"/>
              </a:spcBef>
              <a:spcAft>
                <a:spcPts val="0"/>
              </a:spcAft>
              <a:buSzPct val="45000"/>
              <a:buFont typeface="Wingdings" panose="05000000000000000000" pitchFamily="2" charset="2"/>
              <a:buChar char="Ø"/>
              <a:tabLst>
                <a:tab pos="538163" algn="l"/>
              </a:tabLst>
            </a:pPr>
            <a:r>
              <a:rPr lang="es-AR" sz="2600" dirty="0" smtClean="0">
                <a:cs typeface="Tahoma" pitchFamily="34" charset="0"/>
              </a:rPr>
              <a:t>Concepto </a:t>
            </a:r>
            <a:r>
              <a:rPr lang="es-AR" sz="2600" dirty="0">
                <a:cs typeface="Tahoma" pitchFamily="34" charset="0"/>
              </a:rPr>
              <a:t>de salidas no conformes</a:t>
            </a:r>
          </a:p>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endParaRPr lang="es-AR" sz="2800" dirty="0">
              <a:cs typeface="Tahoma" pitchFamily="34" charset="0"/>
            </a:endParaRPr>
          </a:p>
        </p:txBody>
      </p:sp>
      <p:sp>
        <p:nvSpPr>
          <p:cNvPr id="4" name="Título 2"/>
          <p:cNvSpPr>
            <a:spLocks noGrp="1"/>
          </p:cNvSpPr>
          <p:nvPr>
            <p:ph type="title"/>
          </p:nvPr>
        </p:nvSpPr>
        <p:spPr>
          <a:xfrm>
            <a:off x="483984" y="-2306"/>
            <a:ext cx="11024844" cy="843697"/>
          </a:xfrm>
        </p:spPr>
        <p:txBody>
          <a:bodyPr/>
          <a:lstStyle/>
          <a:p>
            <a:r>
              <a:rPr lang="es-AR" dirty="0">
                <a:solidFill>
                  <a:schemeClr val="tx1"/>
                </a:solidFill>
              </a:rPr>
              <a:t>Cláusula 8. Operación</a:t>
            </a:r>
            <a:r>
              <a:rPr lang="es-AR" dirty="0" smtClean="0">
                <a:solidFill>
                  <a:schemeClr val="tx1"/>
                </a:solidFill>
              </a:rPr>
              <a:t>: Principales Cambios</a:t>
            </a:r>
            <a:endParaRPr lang="es-AR" dirty="0">
              <a:solidFill>
                <a:schemeClr val="tx1"/>
              </a:solidFill>
            </a:endParaRPr>
          </a:p>
        </p:txBody>
      </p:sp>
    </p:spTree>
    <p:extLst>
      <p:ext uri="{BB962C8B-B14F-4D97-AF65-F5344CB8AC3E}">
        <p14:creationId xmlns:p14="http://schemas.microsoft.com/office/powerpoint/2010/main" val="10591015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133306" y="983129"/>
            <a:ext cx="5747541" cy="4298032"/>
          </a:xfrm>
        </p:spPr>
        <p:txBody>
          <a:bodyPr vert="horz" lIns="0" tIns="45720" rIns="0" bIns="45720" rtlCol="0">
            <a:noAutofit/>
          </a:bodyPr>
          <a:lstStyle/>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a:cs typeface="Tahoma" pitchFamily="34" charset="0"/>
              </a:rPr>
              <a:t>9.1 Seguimiento, medición, análisis y evaluación</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9.1.1 Generalidades</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9.1.2 Satisfacción del cliente</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9.1.3 Análisis y evaluación</a:t>
            </a:r>
          </a:p>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a:cs typeface="Tahoma" pitchFamily="34" charset="0"/>
              </a:rPr>
              <a:t>9.2 Auditoría interna</a:t>
            </a:r>
          </a:p>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a:cs typeface="Tahoma" pitchFamily="34" charset="0"/>
              </a:rPr>
              <a:t>9.3 Revisión por la dirección</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9.3.1 Generalidades</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9.3.2 Entradas de la revisión por la dirección</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a:cs typeface="Tahoma" pitchFamily="34" charset="0"/>
              </a:rPr>
              <a:t>9.3.3 Salidas de la revisión por la </a:t>
            </a:r>
            <a:r>
              <a:rPr lang="es-AR" sz="2600" dirty="0" smtClean="0">
                <a:cs typeface="Tahoma" pitchFamily="34" charset="0"/>
              </a:rPr>
              <a:t>dirección</a:t>
            </a:r>
            <a:endParaRPr lang="es-AR" sz="2600" dirty="0">
              <a:cs typeface="Tahoma" pitchFamily="34" charset="0"/>
            </a:endParaRPr>
          </a:p>
        </p:txBody>
      </p:sp>
      <p:sp>
        <p:nvSpPr>
          <p:cNvPr id="4" name="Título 2"/>
          <p:cNvSpPr>
            <a:spLocks noGrp="1"/>
          </p:cNvSpPr>
          <p:nvPr>
            <p:ph type="title"/>
          </p:nvPr>
        </p:nvSpPr>
        <p:spPr>
          <a:xfrm>
            <a:off x="483984" y="-2306"/>
            <a:ext cx="11024844" cy="843697"/>
          </a:xfrm>
        </p:spPr>
        <p:txBody>
          <a:bodyPr/>
          <a:lstStyle/>
          <a:p>
            <a:r>
              <a:rPr lang="es-AR" dirty="0">
                <a:solidFill>
                  <a:schemeClr val="tx1"/>
                </a:solidFill>
              </a:rPr>
              <a:t>Cláusula </a:t>
            </a:r>
            <a:r>
              <a:rPr lang="es-AR" dirty="0" smtClean="0">
                <a:solidFill>
                  <a:schemeClr val="tx1"/>
                </a:solidFill>
              </a:rPr>
              <a:t>9. </a:t>
            </a:r>
            <a:r>
              <a:rPr lang="es-AR" dirty="0">
                <a:solidFill>
                  <a:schemeClr val="tx1"/>
                </a:solidFill>
              </a:rPr>
              <a:t>Evaluación </a:t>
            </a:r>
            <a:r>
              <a:rPr lang="es-AR" dirty="0" smtClean="0">
                <a:solidFill>
                  <a:schemeClr val="tx1"/>
                </a:solidFill>
              </a:rPr>
              <a:t>del Desempeño</a:t>
            </a:r>
            <a:endParaRPr lang="es-AR" dirty="0">
              <a:solidFill>
                <a:schemeClr val="tx1"/>
              </a:solidFill>
            </a:endParaRPr>
          </a:p>
        </p:txBody>
      </p:sp>
      <p:sp>
        <p:nvSpPr>
          <p:cNvPr id="5" name="Marcador de contenido 1"/>
          <p:cNvSpPr txBox="1">
            <a:spLocks/>
          </p:cNvSpPr>
          <p:nvPr/>
        </p:nvSpPr>
        <p:spPr>
          <a:xfrm>
            <a:off x="6309987" y="983129"/>
            <a:ext cx="5666860" cy="5094942"/>
          </a:xfrm>
          <a:prstGeom prst="rect">
            <a:avLst/>
          </a:prstGeom>
          <a:solidFill>
            <a:schemeClr val="bg2"/>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800" b="1" dirty="0" smtClean="0">
                <a:cs typeface="Tahoma" pitchFamily="34" charset="0"/>
              </a:rPr>
              <a:t>Principales cambios:</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smtClean="0">
                <a:cs typeface="Tahoma" pitchFamily="34" charset="0"/>
              </a:rPr>
              <a:t>Determinar qué necesita seguimiento y medición</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smtClean="0">
                <a:cs typeface="Tahoma" pitchFamily="34" charset="0"/>
              </a:rPr>
              <a:t>Determinar los métodos para el seguimiento</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smtClean="0">
                <a:cs typeface="Tahoma" pitchFamily="34" charset="0"/>
              </a:rPr>
              <a:t>Se enumeran en detalle los aspectos a evaluar</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smtClean="0">
                <a:cs typeface="Tahoma" pitchFamily="34" charset="0"/>
              </a:rPr>
              <a:t>No existe requisito de un procedimiento documentado de Auditoría Interna</a:t>
            </a:r>
            <a:endParaRPr lang="es-AR" sz="2600" dirty="0">
              <a:cs typeface="Tahoma" pitchFamily="34" charset="0"/>
            </a:endParaRPr>
          </a:p>
        </p:txBody>
      </p:sp>
    </p:spTree>
    <p:extLst>
      <p:ext uri="{BB962C8B-B14F-4D97-AF65-F5344CB8AC3E}">
        <p14:creationId xmlns:p14="http://schemas.microsoft.com/office/powerpoint/2010/main" val="39659268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143325" y="1066841"/>
            <a:ext cx="6293333" cy="4298032"/>
          </a:xfrm>
        </p:spPr>
        <p:txBody>
          <a:bodyPr vert="horz" lIns="0" tIns="45720" rIns="0" bIns="45720" rtlCol="0">
            <a:noAutofit/>
          </a:bodyPr>
          <a:lstStyle/>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a:cs typeface="Tahoma" pitchFamily="34" charset="0"/>
              </a:rPr>
              <a:t>10.1 Generalidades</a:t>
            </a:r>
          </a:p>
          <a:p>
            <a:pPr marL="358775" lvl="1" indent="0" hangingPunct="0">
              <a:lnSpc>
                <a:spcPct val="100000"/>
              </a:lnSpc>
              <a:spcBef>
                <a:spcPts val="0"/>
              </a:spcBef>
              <a:spcAft>
                <a:spcPts val="0"/>
              </a:spcAft>
              <a:buSzPct val="45000"/>
              <a:buNone/>
              <a:tabLst>
                <a:tab pos="538163" algn="l"/>
              </a:tabLst>
            </a:pPr>
            <a:r>
              <a:rPr lang="es-AR" sz="2600" dirty="0">
                <a:cs typeface="Tahoma" pitchFamily="34" charset="0"/>
              </a:rPr>
              <a:t>Determinar y seleccionar acciones de mejora para:</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smtClean="0">
                <a:cs typeface="Tahoma" pitchFamily="34" charset="0"/>
              </a:rPr>
              <a:t>Mejorar </a:t>
            </a:r>
            <a:r>
              <a:rPr lang="es-AR" sz="2600" dirty="0">
                <a:cs typeface="Tahoma" pitchFamily="34" charset="0"/>
              </a:rPr>
              <a:t>productos y servicios</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smtClean="0">
                <a:cs typeface="Tahoma" pitchFamily="34" charset="0"/>
              </a:rPr>
              <a:t>Corregir</a:t>
            </a:r>
            <a:r>
              <a:rPr lang="es-AR" sz="2600" dirty="0">
                <a:cs typeface="Tahoma" pitchFamily="34" charset="0"/>
              </a:rPr>
              <a:t>, prevenir o reducir los efectos no deseados</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smtClean="0">
                <a:cs typeface="Tahoma" pitchFamily="34" charset="0"/>
              </a:rPr>
              <a:t>Mejorar </a:t>
            </a:r>
            <a:r>
              <a:rPr lang="es-AR" sz="2600" dirty="0">
                <a:cs typeface="Tahoma" pitchFamily="34" charset="0"/>
              </a:rPr>
              <a:t>el desempeño y la eficacia del SGC</a:t>
            </a:r>
          </a:p>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a:cs typeface="Tahoma" pitchFamily="34" charset="0"/>
              </a:rPr>
              <a:t>10.2 No conformidad y acción correctiva</a:t>
            </a:r>
          </a:p>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800" dirty="0">
                <a:cs typeface="Tahoma" pitchFamily="34" charset="0"/>
              </a:rPr>
              <a:t>10.3 Mejora </a:t>
            </a:r>
            <a:r>
              <a:rPr lang="es-AR" sz="2800" dirty="0" smtClean="0">
                <a:cs typeface="Tahoma" pitchFamily="34" charset="0"/>
              </a:rPr>
              <a:t>continua</a:t>
            </a:r>
            <a:endParaRPr lang="es-AR" sz="2800" dirty="0">
              <a:cs typeface="Tahoma" pitchFamily="34" charset="0"/>
            </a:endParaRPr>
          </a:p>
        </p:txBody>
      </p:sp>
      <p:sp>
        <p:nvSpPr>
          <p:cNvPr id="4" name="Título 2"/>
          <p:cNvSpPr>
            <a:spLocks noGrp="1"/>
          </p:cNvSpPr>
          <p:nvPr>
            <p:ph type="title"/>
          </p:nvPr>
        </p:nvSpPr>
        <p:spPr>
          <a:xfrm>
            <a:off x="483984" y="-2306"/>
            <a:ext cx="11024844" cy="843697"/>
          </a:xfrm>
        </p:spPr>
        <p:txBody>
          <a:bodyPr/>
          <a:lstStyle/>
          <a:p>
            <a:r>
              <a:rPr lang="es-AR" dirty="0">
                <a:solidFill>
                  <a:schemeClr val="tx1"/>
                </a:solidFill>
              </a:rPr>
              <a:t>Cláusula </a:t>
            </a:r>
            <a:r>
              <a:rPr lang="es-AR" dirty="0" smtClean="0">
                <a:solidFill>
                  <a:schemeClr val="tx1"/>
                </a:solidFill>
              </a:rPr>
              <a:t>10. </a:t>
            </a:r>
            <a:r>
              <a:rPr lang="es-AR" dirty="0">
                <a:solidFill>
                  <a:schemeClr val="tx1"/>
                </a:solidFill>
              </a:rPr>
              <a:t>Mejoras</a:t>
            </a:r>
            <a:endParaRPr lang="es-AR" dirty="0">
              <a:solidFill>
                <a:schemeClr val="tx1"/>
              </a:solidFill>
            </a:endParaRPr>
          </a:p>
        </p:txBody>
      </p:sp>
      <p:sp>
        <p:nvSpPr>
          <p:cNvPr id="5" name="Marcador de contenido 1"/>
          <p:cNvSpPr txBox="1">
            <a:spLocks/>
          </p:cNvSpPr>
          <p:nvPr/>
        </p:nvSpPr>
        <p:spPr>
          <a:xfrm>
            <a:off x="7055114" y="1039988"/>
            <a:ext cx="4903804" cy="4298032"/>
          </a:xfrm>
          <a:prstGeom prst="rect">
            <a:avLst/>
          </a:prstGeom>
          <a:solidFill>
            <a:schemeClr val="bg2"/>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800" b="1" dirty="0" smtClean="0">
                <a:cs typeface="Tahoma" pitchFamily="34" charset="0"/>
              </a:rPr>
              <a:t>Ejemplos de mejora propuestos por la Norma:</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smtClean="0">
                <a:cs typeface="Tahoma" pitchFamily="34" charset="0"/>
              </a:rPr>
              <a:t>Corrección</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smtClean="0">
                <a:cs typeface="Tahoma" pitchFamily="34" charset="0"/>
              </a:rPr>
              <a:t>Acción correctiva</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smtClean="0">
                <a:cs typeface="Tahoma" pitchFamily="34" charset="0"/>
              </a:rPr>
              <a:t>Mejora continua</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smtClean="0">
                <a:cs typeface="Tahoma" pitchFamily="34" charset="0"/>
              </a:rPr>
              <a:t>Cambio abrupto</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smtClean="0">
                <a:cs typeface="Tahoma" pitchFamily="34" charset="0"/>
              </a:rPr>
              <a:t>Innovación</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smtClean="0">
                <a:cs typeface="Tahoma" pitchFamily="34" charset="0"/>
              </a:rPr>
              <a:t>Reorganización</a:t>
            </a:r>
            <a:endParaRPr lang="es-AR" sz="2600" dirty="0">
              <a:cs typeface="Tahoma" pitchFamily="34" charset="0"/>
            </a:endParaRPr>
          </a:p>
        </p:txBody>
      </p:sp>
    </p:spTree>
    <p:extLst>
      <p:ext uri="{BB962C8B-B14F-4D97-AF65-F5344CB8AC3E}">
        <p14:creationId xmlns:p14="http://schemas.microsoft.com/office/powerpoint/2010/main" val="12367324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483984" y="1199970"/>
            <a:ext cx="5549842" cy="4985677"/>
          </a:xfrm>
          <a:solidFill>
            <a:schemeClr val="bg2"/>
          </a:solidFill>
        </p:spPr>
        <p:txBody>
          <a:bodyPr vert="horz" lIns="0" tIns="45720" rIns="0" bIns="45720" rtlCol="0">
            <a:noAutofit/>
          </a:bodyPr>
          <a:lstStyle/>
          <a:p>
            <a:pPr marL="538163" indent="-342900" hangingPunct="0">
              <a:lnSpc>
                <a:spcPct val="100000"/>
              </a:lnSpc>
              <a:spcBef>
                <a:spcPts val="600"/>
              </a:spcBef>
              <a:spcAft>
                <a:spcPts val="0"/>
              </a:spcAft>
              <a:buSzPct val="45000"/>
              <a:buFont typeface="Wingdings" panose="05000000000000000000" pitchFamily="2" charset="2"/>
              <a:buChar char="§"/>
              <a:tabLst>
                <a:tab pos="538163" algn="l"/>
              </a:tabLst>
            </a:pPr>
            <a:r>
              <a:rPr lang="es-AR" sz="2400" dirty="0" smtClean="0">
                <a:cs typeface="Tahoma" pitchFamily="34" charset="0"/>
              </a:rPr>
              <a:t>Cambio </a:t>
            </a:r>
            <a:r>
              <a:rPr lang="es-AR" sz="2400" dirty="0">
                <a:cs typeface="Tahoma" pitchFamily="34" charset="0"/>
              </a:rPr>
              <a:t>en la estructura de la Norma según el Anexo SL</a:t>
            </a:r>
          </a:p>
          <a:p>
            <a:pPr marL="538163" indent="-342900" hangingPunct="0">
              <a:lnSpc>
                <a:spcPct val="100000"/>
              </a:lnSpc>
              <a:spcBef>
                <a:spcPts val="600"/>
              </a:spcBef>
              <a:spcAft>
                <a:spcPts val="0"/>
              </a:spcAft>
              <a:buSzPct val="45000"/>
              <a:buFont typeface="Wingdings" panose="05000000000000000000" pitchFamily="2" charset="2"/>
              <a:buChar char="§"/>
              <a:tabLst>
                <a:tab pos="538163" algn="l"/>
              </a:tabLst>
            </a:pPr>
            <a:r>
              <a:rPr lang="es-AR" sz="2400" dirty="0" smtClean="0">
                <a:cs typeface="Tahoma" pitchFamily="34" charset="0"/>
              </a:rPr>
              <a:t>Menos </a:t>
            </a:r>
            <a:r>
              <a:rPr lang="es-AR" sz="2400" dirty="0">
                <a:cs typeface="Tahoma" pitchFamily="34" charset="0"/>
              </a:rPr>
              <a:t>requisitos obligatorios</a:t>
            </a:r>
          </a:p>
          <a:p>
            <a:pPr marL="538163" indent="-342900" hangingPunct="0">
              <a:lnSpc>
                <a:spcPct val="100000"/>
              </a:lnSpc>
              <a:spcBef>
                <a:spcPts val="600"/>
              </a:spcBef>
              <a:spcAft>
                <a:spcPts val="0"/>
              </a:spcAft>
              <a:buSzPct val="45000"/>
              <a:buFont typeface="Wingdings" panose="05000000000000000000" pitchFamily="2" charset="2"/>
              <a:buChar char="§"/>
              <a:tabLst>
                <a:tab pos="538163" algn="l"/>
              </a:tabLst>
            </a:pPr>
            <a:r>
              <a:rPr lang="es-AR" sz="2400" dirty="0" smtClean="0">
                <a:cs typeface="Tahoma" pitchFamily="34" charset="0"/>
              </a:rPr>
              <a:t>Análisis </a:t>
            </a:r>
            <a:r>
              <a:rPr lang="es-AR" sz="2400" dirty="0">
                <a:cs typeface="Tahoma" pitchFamily="34" charset="0"/>
              </a:rPr>
              <a:t>del contexto de la organización</a:t>
            </a:r>
          </a:p>
          <a:p>
            <a:pPr marL="538163" indent="-342900" hangingPunct="0">
              <a:lnSpc>
                <a:spcPct val="100000"/>
              </a:lnSpc>
              <a:spcBef>
                <a:spcPts val="600"/>
              </a:spcBef>
              <a:spcAft>
                <a:spcPts val="0"/>
              </a:spcAft>
              <a:buSzPct val="45000"/>
              <a:buFont typeface="Wingdings" panose="05000000000000000000" pitchFamily="2" charset="2"/>
              <a:buChar char="§"/>
              <a:tabLst>
                <a:tab pos="538163" algn="l"/>
              </a:tabLst>
            </a:pPr>
            <a:r>
              <a:rPr lang="es-AR" sz="2400" dirty="0" smtClean="0">
                <a:cs typeface="Tahoma" pitchFamily="34" charset="0"/>
              </a:rPr>
              <a:t>Énfasis </a:t>
            </a:r>
            <a:r>
              <a:rPr lang="es-AR" sz="2400" dirty="0">
                <a:cs typeface="Tahoma" pitchFamily="34" charset="0"/>
              </a:rPr>
              <a:t>en el enfoque basado en procesos</a:t>
            </a:r>
          </a:p>
          <a:p>
            <a:pPr marL="538163" indent="-342900" hangingPunct="0">
              <a:lnSpc>
                <a:spcPct val="100000"/>
              </a:lnSpc>
              <a:spcBef>
                <a:spcPts val="600"/>
              </a:spcBef>
              <a:spcAft>
                <a:spcPts val="0"/>
              </a:spcAft>
              <a:buSzPct val="45000"/>
              <a:buFont typeface="Wingdings" panose="05000000000000000000" pitchFamily="2" charset="2"/>
              <a:buChar char="§"/>
              <a:tabLst>
                <a:tab pos="538163" algn="l"/>
              </a:tabLst>
            </a:pPr>
            <a:r>
              <a:rPr lang="es-AR" sz="2400" dirty="0" smtClean="0">
                <a:cs typeface="Tahoma" pitchFamily="34" charset="0"/>
              </a:rPr>
              <a:t>Lenguaje </a:t>
            </a:r>
            <a:r>
              <a:rPr lang="es-AR" sz="2400" dirty="0">
                <a:cs typeface="Tahoma" pitchFamily="34" charset="0"/>
              </a:rPr>
              <a:t>aplicable a las empresas de servicios</a:t>
            </a:r>
          </a:p>
          <a:p>
            <a:pPr marL="538163" indent="-342900" hangingPunct="0">
              <a:lnSpc>
                <a:spcPct val="100000"/>
              </a:lnSpc>
              <a:spcBef>
                <a:spcPts val="600"/>
              </a:spcBef>
              <a:spcAft>
                <a:spcPts val="0"/>
              </a:spcAft>
              <a:buSzPct val="45000"/>
              <a:buFont typeface="Wingdings" panose="05000000000000000000" pitchFamily="2" charset="2"/>
              <a:buChar char="§"/>
              <a:tabLst>
                <a:tab pos="538163" algn="l"/>
              </a:tabLst>
            </a:pPr>
            <a:r>
              <a:rPr lang="es-AR" sz="2400" dirty="0" smtClean="0">
                <a:cs typeface="Tahoma" pitchFamily="34" charset="0"/>
              </a:rPr>
              <a:t>Pensamiento </a:t>
            </a:r>
            <a:r>
              <a:rPr lang="es-AR" sz="2400" dirty="0">
                <a:cs typeface="Tahoma" pitchFamily="34" charset="0"/>
              </a:rPr>
              <a:t>basado en el riesgo</a:t>
            </a:r>
          </a:p>
          <a:p>
            <a:pPr marL="538163" indent="-342900" hangingPunct="0">
              <a:lnSpc>
                <a:spcPct val="100000"/>
              </a:lnSpc>
              <a:spcBef>
                <a:spcPts val="600"/>
              </a:spcBef>
              <a:spcAft>
                <a:spcPts val="0"/>
              </a:spcAft>
              <a:buSzPct val="45000"/>
              <a:buFont typeface="Wingdings" panose="05000000000000000000" pitchFamily="2" charset="2"/>
              <a:buChar char="§"/>
              <a:tabLst>
                <a:tab pos="538163" algn="l"/>
              </a:tabLst>
            </a:pPr>
            <a:r>
              <a:rPr lang="es-AR" sz="2400" dirty="0" smtClean="0">
                <a:cs typeface="Tahoma" pitchFamily="34" charset="0"/>
              </a:rPr>
              <a:t>Desaparece </a:t>
            </a:r>
            <a:r>
              <a:rPr lang="es-AR" sz="2400" dirty="0">
                <a:cs typeface="Tahoma" pitchFamily="34" charset="0"/>
              </a:rPr>
              <a:t>el concepto de acción preventiva</a:t>
            </a:r>
          </a:p>
          <a:p>
            <a:pPr marL="342900" indent="-342900" hangingPunct="0">
              <a:lnSpc>
                <a:spcPct val="100000"/>
              </a:lnSpc>
              <a:spcBef>
                <a:spcPts val="600"/>
              </a:spcBef>
              <a:spcAft>
                <a:spcPts val="0"/>
              </a:spcAft>
              <a:buSzPct val="45000"/>
              <a:buFont typeface="Wingdings" panose="05000000000000000000" pitchFamily="2" charset="2"/>
              <a:buChar char="§"/>
              <a:tabLst>
                <a:tab pos="538163" algn="l"/>
              </a:tabLst>
            </a:pPr>
            <a:endParaRPr lang="es-AR" sz="2400" dirty="0">
              <a:cs typeface="Tahoma" pitchFamily="34" charset="0"/>
            </a:endParaRPr>
          </a:p>
        </p:txBody>
      </p:sp>
      <p:sp>
        <p:nvSpPr>
          <p:cNvPr id="3" name="Título 2"/>
          <p:cNvSpPr>
            <a:spLocks noGrp="1"/>
          </p:cNvSpPr>
          <p:nvPr>
            <p:ph type="title"/>
          </p:nvPr>
        </p:nvSpPr>
        <p:spPr/>
        <p:txBody>
          <a:bodyPr/>
          <a:lstStyle/>
          <a:p>
            <a:r>
              <a:rPr lang="es-AR" dirty="0" smtClean="0">
                <a:solidFill>
                  <a:schemeClr val="tx1"/>
                </a:solidFill>
              </a:rPr>
              <a:t>ISO 9001:2015 - Resumen de principales cambios </a:t>
            </a:r>
            <a:endParaRPr lang="es-AR" dirty="0">
              <a:solidFill>
                <a:schemeClr val="tx1"/>
              </a:solidFill>
            </a:endParaRPr>
          </a:p>
        </p:txBody>
      </p:sp>
      <p:sp>
        <p:nvSpPr>
          <p:cNvPr id="4" name="CuadroTexto 3"/>
          <p:cNvSpPr txBox="1"/>
          <p:nvPr/>
        </p:nvSpPr>
        <p:spPr>
          <a:xfrm>
            <a:off x="6241800" y="1183337"/>
            <a:ext cx="5735047" cy="5002310"/>
          </a:xfrm>
          <a:prstGeom prst="rect">
            <a:avLst/>
          </a:prstGeom>
          <a:solidFill>
            <a:schemeClr val="bg2"/>
          </a:solidFill>
        </p:spPr>
        <p:txBody>
          <a:bodyPr vert="horz" lIns="0" tIns="45720" rIns="0" bIns="45720" rtlCol="0">
            <a:noAutofit/>
          </a:bodyPr>
          <a:lstStyle>
            <a:lvl1pPr marL="342900" indent="-342900" hangingPunct="0">
              <a:lnSpc>
                <a:spcPct val="100000"/>
              </a:lnSpc>
              <a:spcBef>
                <a:spcPts val="600"/>
              </a:spcBef>
              <a:spcAft>
                <a:spcPts val="0"/>
              </a:spcAft>
              <a:buClr>
                <a:schemeClr val="accent1"/>
              </a:buClr>
              <a:buSzPct val="45000"/>
              <a:buFont typeface="Wingdings" panose="05000000000000000000" pitchFamily="2" charset="2"/>
              <a:buChar char="§"/>
              <a:tabLst>
                <a:tab pos="538163" algn="l"/>
              </a:tabLst>
              <a:defRPr sz="2800">
                <a:solidFill>
                  <a:schemeClr val="tx1">
                    <a:lumMod val="75000"/>
                    <a:lumOff val="25000"/>
                  </a:schemeClr>
                </a:solidFill>
                <a:cs typeface="Tahoma" pitchFamily="34" charset="0"/>
              </a:defRPr>
            </a:lvl1pPr>
            <a:lvl2pPr marL="384048" indent="-18288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a:lnSpc>
                <a:spcPct val="90000"/>
              </a:lnSpc>
              <a:spcBef>
                <a:spcPts val="200"/>
              </a:spcBef>
              <a:spcAft>
                <a:spcPts val="400"/>
              </a:spcAft>
              <a:buClr>
                <a:schemeClr val="accent1"/>
              </a:buClr>
              <a:buFont typeface="Calibri" pitchFamily="34" charset="0"/>
              <a:buChar char="◦"/>
              <a:defRPr sz="12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pPr marL="627063"/>
            <a:r>
              <a:rPr lang="es-AR" sz="2400" dirty="0"/>
              <a:t>No sólo se habla de clientes, sino de partes interesadas</a:t>
            </a:r>
          </a:p>
          <a:p>
            <a:pPr marL="627063"/>
            <a:r>
              <a:rPr lang="es-AR" sz="2400" dirty="0"/>
              <a:t>Concepto de información documentada</a:t>
            </a:r>
          </a:p>
          <a:p>
            <a:pPr marL="627063"/>
            <a:r>
              <a:rPr lang="es-AR" sz="2400" dirty="0"/>
              <a:t>No es exigible el rol de Representante de la Dirección </a:t>
            </a:r>
          </a:p>
          <a:p>
            <a:pPr marL="627063"/>
            <a:r>
              <a:rPr lang="es-AR" sz="2400" dirty="0"/>
              <a:t>Se requiere mayor participación de la Dirección</a:t>
            </a:r>
          </a:p>
          <a:p>
            <a:pPr marL="627063"/>
            <a:r>
              <a:rPr lang="es-AR" sz="2400" dirty="0"/>
              <a:t>Gestión del conocimiento</a:t>
            </a:r>
          </a:p>
          <a:p>
            <a:pPr marL="627063"/>
            <a:r>
              <a:rPr lang="es-AR" sz="2400" dirty="0"/>
              <a:t>Mayor énfasis en los procesos </a:t>
            </a:r>
            <a:r>
              <a:rPr lang="es-AR" sz="2400" dirty="0" err="1"/>
              <a:t>tercerizados</a:t>
            </a:r>
            <a:endParaRPr lang="es-AR" sz="2400" dirty="0"/>
          </a:p>
          <a:p>
            <a:pPr marL="627063"/>
            <a:r>
              <a:rPr lang="es-AR" sz="2400" dirty="0"/>
              <a:t>Mayor importancia de la búsqueda de resultados</a:t>
            </a:r>
          </a:p>
        </p:txBody>
      </p:sp>
    </p:spTree>
    <p:extLst>
      <p:ext uri="{BB962C8B-B14F-4D97-AF65-F5344CB8AC3E}">
        <p14:creationId xmlns:p14="http://schemas.microsoft.com/office/powerpoint/2010/main" val="13805558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AR" dirty="0" smtClean="0">
                <a:solidFill>
                  <a:schemeClr val="tx1"/>
                </a:solidFill>
              </a:rPr>
              <a:t>Proceso de transición entre 2008 y 2015</a:t>
            </a:r>
            <a:endParaRPr lang="es-AR" dirty="0">
              <a:solidFill>
                <a:schemeClr val="tx1"/>
              </a:solidFill>
            </a:endParaRPr>
          </a:p>
        </p:txBody>
      </p:sp>
      <p:pic>
        <p:nvPicPr>
          <p:cNvPr id="4" name="Imagen 3"/>
          <p:cNvPicPr>
            <a:picLocks noChangeAspect="1"/>
          </p:cNvPicPr>
          <p:nvPr/>
        </p:nvPicPr>
        <p:blipFill>
          <a:blip r:embed="rId2"/>
          <a:stretch>
            <a:fillRect/>
          </a:stretch>
        </p:blipFill>
        <p:spPr>
          <a:xfrm>
            <a:off x="4087479" y="961707"/>
            <a:ext cx="5172075" cy="5324475"/>
          </a:xfrm>
          <a:prstGeom prst="rect">
            <a:avLst/>
          </a:prstGeom>
        </p:spPr>
      </p:pic>
    </p:spTree>
    <p:extLst>
      <p:ext uri="{BB962C8B-B14F-4D97-AF65-F5344CB8AC3E}">
        <p14:creationId xmlns:p14="http://schemas.microsoft.com/office/powerpoint/2010/main" val="30715256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483984" y="1416424"/>
            <a:ext cx="11160369" cy="4298032"/>
          </a:xfrm>
        </p:spPr>
        <p:txBody>
          <a:bodyPr vert="horz" lIns="0" tIns="45720" rIns="0" bIns="45720" rtlCol="0">
            <a:noAutofit/>
          </a:bodyPr>
          <a:lstStyle/>
          <a:p>
            <a:pPr marL="342900" indent="-342900" hangingPunct="0">
              <a:lnSpc>
                <a:spcPct val="100000"/>
              </a:lnSpc>
              <a:spcBef>
                <a:spcPts val="600"/>
              </a:spcBef>
              <a:spcAft>
                <a:spcPts val="600"/>
              </a:spcAft>
              <a:buSzPct val="45000"/>
              <a:buFont typeface="Wingdings" panose="05000000000000000000" pitchFamily="2" charset="2"/>
              <a:buChar char="§"/>
              <a:tabLst>
                <a:tab pos="538163" algn="l"/>
              </a:tabLst>
            </a:pPr>
            <a:r>
              <a:rPr lang="es-AR" sz="2800" dirty="0" smtClean="0">
                <a:cs typeface="Tahoma" pitchFamily="34" charset="0"/>
              </a:rPr>
              <a:t>Entrenar al equipo </a:t>
            </a:r>
            <a:r>
              <a:rPr lang="es-AR" sz="2800" dirty="0">
                <a:cs typeface="Tahoma" pitchFamily="34" charset="0"/>
              </a:rPr>
              <a:t>principal (dirección, responsables de calidad, auditores internos, responsables de área). </a:t>
            </a:r>
          </a:p>
          <a:p>
            <a:pPr marL="342900" indent="-342900" hangingPunct="0">
              <a:lnSpc>
                <a:spcPct val="100000"/>
              </a:lnSpc>
              <a:spcBef>
                <a:spcPts val="600"/>
              </a:spcBef>
              <a:spcAft>
                <a:spcPts val="600"/>
              </a:spcAft>
              <a:buSzPct val="45000"/>
              <a:buFont typeface="Wingdings" panose="05000000000000000000" pitchFamily="2" charset="2"/>
              <a:buChar char="§"/>
              <a:tabLst>
                <a:tab pos="538163" algn="l"/>
              </a:tabLst>
            </a:pPr>
            <a:r>
              <a:rPr lang="es-AR" sz="2800" dirty="0" smtClean="0">
                <a:cs typeface="Tahoma" pitchFamily="34" charset="0"/>
              </a:rPr>
              <a:t>Adaptar procesos </a:t>
            </a:r>
            <a:r>
              <a:rPr lang="es-AR" sz="2800" dirty="0">
                <a:cs typeface="Tahoma" pitchFamily="34" charset="0"/>
              </a:rPr>
              <a:t>de gestión para que cumplan con los nuevos requisitos. </a:t>
            </a:r>
          </a:p>
          <a:p>
            <a:pPr marL="342900" indent="-342900" hangingPunct="0">
              <a:lnSpc>
                <a:spcPct val="100000"/>
              </a:lnSpc>
              <a:spcBef>
                <a:spcPts val="600"/>
              </a:spcBef>
              <a:spcAft>
                <a:spcPts val="600"/>
              </a:spcAft>
              <a:buSzPct val="45000"/>
              <a:buFont typeface="Wingdings" panose="05000000000000000000" pitchFamily="2" charset="2"/>
              <a:buChar char="§"/>
              <a:tabLst>
                <a:tab pos="538163" algn="l"/>
              </a:tabLst>
            </a:pPr>
            <a:r>
              <a:rPr lang="es-AR" sz="2800" dirty="0" smtClean="0">
                <a:cs typeface="Tahoma" pitchFamily="34" charset="0"/>
              </a:rPr>
              <a:t>En </a:t>
            </a:r>
            <a:r>
              <a:rPr lang="es-AR" sz="2800" dirty="0">
                <a:cs typeface="Tahoma" pitchFamily="34" charset="0"/>
              </a:rPr>
              <a:t>caso de aplicar más de una norma, </a:t>
            </a:r>
            <a:r>
              <a:rPr lang="es-AR" sz="2800" dirty="0" smtClean="0">
                <a:cs typeface="Tahoma" pitchFamily="34" charset="0"/>
              </a:rPr>
              <a:t>integrar </a:t>
            </a:r>
            <a:r>
              <a:rPr lang="es-AR" sz="2800" dirty="0">
                <a:cs typeface="Tahoma" pitchFamily="34" charset="0"/>
              </a:rPr>
              <a:t>los procesos y la documentación asociada según la estructura de alto nivel. </a:t>
            </a:r>
          </a:p>
          <a:p>
            <a:pPr marL="342900" indent="-342900" hangingPunct="0">
              <a:lnSpc>
                <a:spcPct val="100000"/>
              </a:lnSpc>
              <a:spcBef>
                <a:spcPts val="600"/>
              </a:spcBef>
              <a:spcAft>
                <a:spcPts val="600"/>
              </a:spcAft>
              <a:buSzPct val="45000"/>
              <a:buFont typeface="Wingdings" panose="05000000000000000000" pitchFamily="2" charset="2"/>
              <a:buChar char="§"/>
              <a:tabLst>
                <a:tab pos="538163" algn="l"/>
              </a:tabLst>
            </a:pPr>
            <a:r>
              <a:rPr lang="es-AR" sz="2800" dirty="0" smtClean="0">
                <a:cs typeface="Tahoma" pitchFamily="34" charset="0"/>
              </a:rPr>
              <a:t>Implementar, generar </a:t>
            </a:r>
            <a:r>
              <a:rPr lang="es-AR" sz="2800" dirty="0">
                <a:cs typeface="Tahoma" pitchFamily="34" charset="0"/>
              </a:rPr>
              <a:t>evidencia, </a:t>
            </a:r>
            <a:r>
              <a:rPr lang="es-AR" sz="2800" dirty="0" smtClean="0">
                <a:cs typeface="Tahoma" pitchFamily="34" charset="0"/>
              </a:rPr>
              <a:t>analizar </a:t>
            </a:r>
            <a:r>
              <a:rPr lang="es-AR" sz="2800" dirty="0">
                <a:cs typeface="Tahoma" pitchFamily="34" charset="0"/>
              </a:rPr>
              <a:t>y </a:t>
            </a:r>
            <a:r>
              <a:rPr lang="es-AR" sz="2800" dirty="0" smtClean="0">
                <a:cs typeface="Tahoma" pitchFamily="34" charset="0"/>
              </a:rPr>
              <a:t>proponer </a:t>
            </a:r>
            <a:r>
              <a:rPr lang="es-AR" sz="2800" dirty="0">
                <a:cs typeface="Tahoma" pitchFamily="34" charset="0"/>
              </a:rPr>
              <a:t>mejoras.</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smtClean="0">
                <a:cs typeface="Tahoma" pitchFamily="34" charset="0"/>
              </a:rPr>
              <a:t>El </a:t>
            </a:r>
            <a:r>
              <a:rPr lang="es-AR" sz="2600" dirty="0">
                <a:cs typeface="Tahoma" pitchFamily="34" charset="0"/>
              </a:rPr>
              <a:t>proceso de transición puede tomar de 6 a 18 meses</a:t>
            </a:r>
          </a:p>
          <a:p>
            <a:pPr marL="635508" lvl="1" indent="-342900" hangingPunct="0">
              <a:lnSpc>
                <a:spcPct val="100000"/>
              </a:lnSpc>
              <a:spcBef>
                <a:spcPts val="0"/>
              </a:spcBef>
              <a:spcAft>
                <a:spcPts val="0"/>
              </a:spcAft>
              <a:buSzPct val="45000"/>
              <a:buFont typeface="Wingdings" panose="05000000000000000000" pitchFamily="2" charset="2"/>
              <a:buChar char="§"/>
              <a:tabLst>
                <a:tab pos="538163" algn="l"/>
              </a:tabLst>
            </a:pPr>
            <a:r>
              <a:rPr lang="es-AR" sz="2600" dirty="0" smtClean="0">
                <a:cs typeface="Tahoma" pitchFamily="34" charset="0"/>
              </a:rPr>
              <a:t>El </a:t>
            </a:r>
            <a:r>
              <a:rPr lang="es-AR" sz="2600" dirty="0">
                <a:cs typeface="Tahoma" pitchFamily="34" charset="0"/>
              </a:rPr>
              <a:t>impacto de los cambios depende </a:t>
            </a:r>
            <a:r>
              <a:rPr lang="es-AR" sz="2600" dirty="0" smtClean="0">
                <a:cs typeface="Tahoma" pitchFamily="34" charset="0"/>
              </a:rPr>
              <a:t>de la madurez del SGC y de la necesidad de integrar con otros sistemas de gestión</a:t>
            </a:r>
            <a:endParaRPr lang="es-AR" sz="2800" dirty="0">
              <a:cs typeface="Tahoma" pitchFamily="34" charset="0"/>
            </a:endParaRPr>
          </a:p>
        </p:txBody>
      </p:sp>
      <p:sp>
        <p:nvSpPr>
          <p:cNvPr id="3" name="Título 2"/>
          <p:cNvSpPr>
            <a:spLocks noGrp="1"/>
          </p:cNvSpPr>
          <p:nvPr>
            <p:ph type="title"/>
          </p:nvPr>
        </p:nvSpPr>
        <p:spPr/>
        <p:txBody>
          <a:bodyPr/>
          <a:lstStyle/>
          <a:p>
            <a:r>
              <a:rPr lang="es-AR" dirty="0" smtClean="0">
                <a:solidFill>
                  <a:schemeClr val="tx1"/>
                </a:solidFill>
              </a:rPr>
              <a:t>Recomendaciones para la transición</a:t>
            </a:r>
            <a:endParaRPr lang="es-AR" dirty="0">
              <a:solidFill>
                <a:schemeClr val="tx1"/>
              </a:solidFill>
            </a:endParaRPr>
          </a:p>
        </p:txBody>
      </p:sp>
    </p:spTree>
    <p:extLst>
      <p:ext uri="{BB962C8B-B14F-4D97-AF65-F5344CB8AC3E}">
        <p14:creationId xmlns:p14="http://schemas.microsoft.com/office/powerpoint/2010/main" val="14130057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AR" dirty="0"/>
              <a:t>Dudas y consultas</a:t>
            </a:r>
          </a:p>
        </p:txBody>
      </p:sp>
      <p:sp>
        <p:nvSpPr>
          <p:cNvPr id="3" name="Subtitle 2"/>
          <p:cNvSpPr>
            <a:spLocks noGrp="1"/>
          </p:cNvSpPr>
          <p:nvPr>
            <p:ph type="subTitle" idx="1"/>
          </p:nvPr>
        </p:nvSpPr>
        <p:spPr>
          <a:xfrm>
            <a:off x="1097280" y="4510212"/>
            <a:ext cx="10058400" cy="1143000"/>
          </a:xfrm>
        </p:spPr>
        <p:txBody>
          <a:bodyPr/>
          <a:lstStyle/>
          <a:p>
            <a:r>
              <a:rPr lang="es-AR" dirty="0"/>
              <a:t>Mariela Castarés</a:t>
            </a:r>
          </a:p>
          <a:p>
            <a:r>
              <a:rPr lang="es-AR" dirty="0"/>
              <a:t>Virginia </a:t>
            </a:r>
            <a:r>
              <a:rPr lang="es-AR" dirty="0" err="1"/>
              <a:t>Cuomo</a:t>
            </a:r>
            <a:endParaRPr lang="es-AR"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5411" y="827526"/>
            <a:ext cx="2667000"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77507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smtClean="0"/>
              <a:t>Bibliografía</a:t>
            </a:r>
            <a:endParaRPr lang="es-AR" dirty="0"/>
          </a:p>
        </p:txBody>
      </p:sp>
      <p:sp>
        <p:nvSpPr>
          <p:cNvPr id="3" name="Marcador de contenido 2"/>
          <p:cNvSpPr>
            <a:spLocks noGrp="1"/>
          </p:cNvSpPr>
          <p:nvPr>
            <p:ph idx="1"/>
          </p:nvPr>
        </p:nvSpPr>
        <p:spPr>
          <a:xfrm>
            <a:off x="4640580" y="822959"/>
            <a:ext cx="6858000" cy="5710845"/>
          </a:xfrm>
        </p:spPr>
        <p:txBody>
          <a:bodyPr>
            <a:normAutofit lnSpcReduction="10000"/>
          </a:bodyPr>
          <a:lstStyle/>
          <a:p>
            <a:pPr marL="549275" indent="-549275" algn="just" hangingPunct="0">
              <a:lnSpc>
                <a:spcPct val="100000"/>
              </a:lnSpc>
              <a:spcAft>
                <a:spcPts val="1200"/>
              </a:spcAft>
              <a:buSzPct val="45000"/>
              <a:buFont typeface="StarSymbol" charset="0"/>
              <a:buChar char="●"/>
            </a:pPr>
            <a:r>
              <a:rPr lang="es-AR" altLang="es-AR" sz="2400" dirty="0">
                <a:solidFill>
                  <a:srgbClr val="003366"/>
                </a:solidFill>
                <a:latin typeface="Arial" panose="020B0604020202020204" pitchFamily="34" charset="0"/>
              </a:rPr>
              <a:t>Norma Internacional ISO 9001. Sistemas de Gestión de Calidad, Requisitos</a:t>
            </a:r>
          </a:p>
          <a:p>
            <a:pPr marL="549275" indent="-549275" algn="just" hangingPunct="0">
              <a:lnSpc>
                <a:spcPct val="100000"/>
              </a:lnSpc>
              <a:spcAft>
                <a:spcPts val="1200"/>
              </a:spcAft>
              <a:buSzPct val="45000"/>
              <a:buFont typeface="StarSymbol" charset="0"/>
              <a:buChar char="●"/>
            </a:pPr>
            <a:r>
              <a:rPr lang="es-AR" altLang="es-AR" sz="2400" dirty="0">
                <a:solidFill>
                  <a:srgbClr val="003366"/>
                </a:solidFill>
                <a:latin typeface="Arial" panose="020B0604020202020204" pitchFamily="34" charset="0"/>
              </a:rPr>
              <a:t>Norma Internacional ISO 9000. Sistemas de Gestión de Calidad, Fundamentos y </a:t>
            </a:r>
            <a:r>
              <a:rPr lang="es-AR" altLang="es-AR" sz="2400" dirty="0" smtClean="0">
                <a:solidFill>
                  <a:srgbClr val="003366"/>
                </a:solidFill>
                <a:latin typeface="Arial" panose="020B0604020202020204" pitchFamily="34" charset="0"/>
              </a:rPr>
              <a:t>vocabulario</a:t>
            </a:r>
          </a:p>
          <a:p>
            <a:pPr marL="549275" lvl="2" indent="-549275">
              <a:spcBef>
                <a:spcPts val="1200"/>
              </a:spcBef>
              <a:spcAft>
                <a:spcPts val="1200"/>
              </a:spcAft>
              <a:buFont typeface="Arial" pitchFamily="34" charset="0"/>
              <a:buChar char="•"/>
              <a:defRPr/>
            </a:pPr>
            <a:r>
              <a:rPr lang="en-US" sz="2400" dirty="0">
                <a:solidFill>
                  <a:srgbClr val="003366"/>
                </a:solidFill>
                <a:latin typeface="Arial" panose="020B0604020202020204" pitchFamily="34" charset="0"/>
              </a:rPr>
              <a:t>The Importance of </a:t>
            </a:r>
            <a:r>
              <a:rPr lang="en-US" sz="2400" dirty="0" err="1">
                <a:solidFill>
                  <a:srgbClr val="003366"/>
                </a:solidFill>
                <a:latin typeface="Arial" panose="020B0604020202020204" pitchFamily="34" charset="0"/>
              </a:rPr>
              <a:t>Standars</a:t>
            </a:r>
            <a:r>
              <a:rPr lang="en-US" sz="2400" dirty="0">
                <a:solidFill>
                  <a:srgbClr val="003366"/>
                </a:solidFill>
                <a:latin typeface="Arial" panose="020B0604020202020204" pitchFamily="34" charset="0"/>
              </a:rPr>
              <a:t>: Introduction to </a:t>
            </a:r>
            <a:r>
              <a:rPr lang="en-US" sz="2400" dirty="0" err="1">
                <a:solidFill>
                  <a:srgbClr val="003366"/>
                </a:solidFill>
                <a:latin typeface="Arial" panose="020B0604020202020204" pitchFamily="34" charset="0"/>
              </a:rPr>
              <a:t>Standars</a:t>
            </a:r>
            <a:r>
              <a:rPr lang="en-US" sz="2400" dirty="0">
                <a:solidFill>
                  <a:srgbClr val="003366"/>
                </a:solidFill>
                <a:latin typeface="Arial" panose="020B0604020202020204" pitchFamily="34" charset="0"/>
              </a:rPr>
              <a:t>. Jack Sheldon. </a:t>
            </a:r>
            <a:r>
              <a:rPr lang="es-AR" sz="2400" dirty="0">
                <a:solidFill>
                  <a:srgbClr val="003366"/>
                </a:solidFill>
                <a:latin typeface="Arial" panose="020B0604020202020204" pitchFamily="34" charset="0"/>
              </a:rPr>
              <a:t>International </a:t>
            </a:r>
            <a:r>
              <a:rPr lang="es-AR" sz="2400" dirty="0" err="1">
                <a:solidFill>
                  <a:srgbClr val="003366"/>
                </a:solidFill>
                <a:latin typeface="Arial" panose="020B0604020202020204" pitchFamily="34" charset="0"/>
              </a:rPr>
              <a:t>Electrotechnical</a:t>
            </a:r>
            <a:r>
              <a:rPr lang="es-AR" sz="2400" dirty="0">
                <a:solidFill>
                  <a:srgbClr val="003366"/>
                </a:solidFill>
                <a:latin typeface="Arial" panose="020B0604020202020204" pitchFamily="34" charset="0"/>
              </a:rPr>
              <a:t> </a:t>
            </a:r>
            <a:r>
              <a:rPr lang="es-AR" sz="2400" dirty="0" err="1">
                <a:solidFill>
                  <a:srgbClr val="003366"/>
                </a:solidFill>
                <a:latin typeface="Arial" panose="020B0604020202020204" pitchFamily="34" charset="0"/>
              </a:rPr>
              <a:t>Commission</a:t>
            </a:r>
            <a:endParaRPr lang="es-AR" sz="2400" dirty="0">
              <a:solidFill>
                <a:srgbClr val="003366"/>
              </a:solidFill>
              <a:latin typeface="Arial" panose="020B0604020202020204" pitchFamily="34" charset="0"/>
            </a:endParaRPr>
          </a:p>
          <a:p>
            <a:pPr marL="549275" lvl="2" indent="0" eaLnBrk="0" hangingPunct="0">
              <a:spcBef>
                <a:spcPts val="1200"/>
              </a:spcBef>
              <a:spcAft>
                <a:spcPts val="1200"/>
              </a:spcAft>
              <a:buNone/>
              <a:tabLst>
                <a:tab pos="549275" algn="r"/>
                <a:tab pos="2743200" algn="ctr"/>
                <a:tab pos="5486400" algn="r"/>
              </a:tabLst>
              <a:defRPr/>
            </a:pPr>
            <a:r>
              <a:rPr lang="en-US" sz="2400" dirty="0" smtClean="0">
                <a:hlinkClick r:id="rId2"/>
              </a:rPr>
              <a:t>http</a:t>
            </a:r>
            <a:r>
              <a:rPr lang="en-US" sz="2400" dirty="0">
                <a:hlinkClick r:id="rId2"/>
              </a:rPr>
              <a:t>://www.iec.ch/about/globalreach/academia/lecture_2007.htm</a:t>
            </a:r>
            <a:endParaRPr lang="en-US" sz="2400" dirty="0"/>
          </a:p>
          <a:p>
            <a:pPr marL="549275" lvl="2" indent="-266700" eaLnBrk="0" hangingPunct="0">
              <a:spcBef>
                <a:spcPts val="1200"/>
              </a:spcBef>
              <a:spcAft>
                <a:spcPts val="1200"/>
              </a:spcAft>
              <a:buFont typeface="Arial" pitchFamily="34" charset="0"/>
              <a:buChar char="•"/>
              <a:tabLst>
                <a:tab pos="449263" algn="r"/>
                <a:tab pos="2743200" algn="ctr"/>
                <a:tab pos="5486400" algn="r"/>
              </a:tabLst>
              <a:defRPr/>
            </a:pPr>
            <a:r>
              <a:rPr lang="en-US" sz="2400" dirty="0" smtClean="0">
                <a:hlinkClick r:id="rId3"/>
              </a:rPr>
              <a:t>http</a:t>
            </a:r>
            <a:r>
              <a:rPr lang="en-US" sz="2400" dirty="0">
                <a:hlinkClick r:id="rId3"/>
              </a:rPr>
              <a:t>://www.iso.org/iso/home/standards/standards-in-education/education_materials-list.htm?emtype=em</a:t>
            </a:r>
            <a:endParaRPr lang="en-US" sz="2400" dirty="0"/>
          </a:p>
          <a:p>
            <a:pPr lvl="2" eaLnBrk="0" hangingPunct="0">
              <a:spcBef>
                <a:spcPts val="1200"/>
              </a:spcBef>
              <a:spcAft>
                <a:spcPts val="1200"/>
              </a:spcAft>
              <a:tabLst>
                <a:tab pos="449263" algn="r"/>
                <a:tab pos="2743200" algn="ctr"/>
                <a:tab pos="5486400" algn="r"/>
              </a:tabLst>
              <a:defRPr/>
            </a:pPr>
            <a:endParaRPr lang="en-US" sz="2400" dirty="0"/>
          </a:p>
          <a:p>
            <a:pPr marL="549275" indent="-549275" algn="just" hangingPunct="0">
              <a:lnSpc>
                <a:spcPct val="100000"/>
              </a:lnSpc>
              <a:spcAft>
                <a:spcPts val="1200"/>
              </a:spcAft>
              <a:buSzPct val="45000"/>
              <a:buFont typeface="StarSymbol" charset="0"/>
              <a:buChar char="●"/>
            </a:pPr>
            <a:endParaRPr lang="es-AR" altLang="es-AR" sz="2400" dirty="0" smtClean="0">
              <a:solidFill>
                <a:srgbClr val="003366"/>
              </a:solidFill>
              <a:latin typeface="Arial" panose="020B0604020202020204" pitchFamily="34" charset="0"/>
            </a:endParaRPr>
          </a:p>
          <a:p>
            <a:pPr marL="549275" indent="-549275" algn="just" hangingPunct="0">
              <a:lnSpc>
                <a:spcPct val="100000"/>
              </a:lnSpc>
              <a:spcAft>
                <a:spcPts val="1200"/>
              </a:spcAft>
              <a:buSzPct val="45000"/>
              <a:buFont typeface="StarSymbol" charset="0"/>
              <a:buChar char="●"/>
            </a:pPr>
            <a:endParaRPr lang="es-AR" altLang="es-AR" sz="2400" dirty="0">
              <a:solidFill>
                <a:srgbClr val="003366"/>
              </a:solidFill>
              <a:latin typeface="Arial" panose="020B0604020202020204" pitchFamily="34" charset="0"/>
            </a:endParaRPr>
          </a:p>
          <a:p>
            <a:pPr marL="549275" indent="-549275" algn="just" hangingPunct="0">
              <a:lnSpc>
                <a:spcPct val="150000"/>
              </a:lnSpc>
              <a:spcAft>
                <a:spcPts val="1200"/>
              </a:spcAft>
              <a:buSzPct val="45000"/>
              <a:buFont typeface="StarSymbol" charset="0"/>
              <a:buChar char="●"/>
            </a:pPr>
            <a:endParaRPr lang="es-AR" altLang="es-AR" sz="2400" dirty="0">
              <a:solidFill>
                <a:srgbClr val="003366"/>
              </a:solidFill>
              <a:latin typeface="Arial" panose="020B0604020202020204" pitchFamily="34" charset="0"/>
              <a:hlinkClick r:id="rId4"/>
            </a:endParaRPr>
          </a:p>
          <a:p>
            <a:pPr>
              <a:lnSpc>
                <a:spcPct val="150000"/>
              </a:lnSpc>
              <a:spcAft>
                <a:spcPts val="1200"/>
              </a:spcAft>
            </a:pPr>
            <a:endParaRPr lang="es-AR" sz="2400" dirty="0"/>
          </a:p>
        </p:txBody>
      </p:sp>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175" y="3348817"/>
            <a:ext cx="2838450" cy="1863263"/>
          </a:xfrm>
          <a:prstGeom prst="rect">
            <a:avLst/>
          </a:prstGeom>
        </p:spPr>
      </p:pic>
    </p:spTree>
    <p:extLst>
      <p:ext uri="{BB962C8B-B14F-4D97-AF65-F5344CB8AC3E}">
        <p14:creationId xmlns:p14="http://schemas.microsoft.com/office/powerpoint/2010/main" val="12832633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2" name="Título 1"/>
          <p:cNvSpPr>
            <a:spLocks noGrp="1"/>
          </p:cNvSpPr>
          <p:nvPr>
            <p:ph type="title"/>
          </p:nvPr>
        </p:nvSpPr>
        <p:spPr>
          <a:xfrm>
            <a:off x="107576" y="640080"/>
            <a:ext cx="3859307" cy="2286000"/>
          </a:xfrm>
        </p:spPr>
        <p:txBody>
          <a:bodyPr>
            <a:normAutofit/>
          </a:bodyPr>
          <a:lstStyle/>
          <a:p>
            <a:pPr algn="ctr"/>
            <a:r>
              <a:rPr lang="es-AR" sz="4000" b="1" dirty="0" smtClean="0"/>
              <a:t>ISO 9001:2008</a:t>
            </a:r>
            <a:endParaRPr lang="es-AR" sz="4000" b="1" dirty="0"/>
          </a:p>
        </p:txBody>
      </p:sp>
      <p:sp>
        <p:nvSpPr>
          <p:cNvPr id="4" name="Marcador de texto 3"/>
          <p:cNvSpPr>
            <a:spLocks noGrp="1"/>
          </p:cNvSpPr>
          <p:nvPr>
            <p:ph type="body" sz="half" idx="2"/>
          </p:nvPr>
        </p:nvSpPr>
        <p:spPr/>
        <p:txBody>
          <a:bodyPr>
            <a:normAutofit/>
          </a:bodyPr>
          <a:lstStyle/>
          <a:p>
            <a:pPr algn="ctr"/>
            <a:r>
              <a:rPr lang="es-AR" sz="3200" dirty="0" smtClean="0"/>
              <a:t>Requisitos</a:t>
            </a:r>
            <a:endParaRPr lang="es-AR" sz="3200"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3845" y="2422279"/>
            <a:ext cx="3972485" cy="23535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9375420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64514"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64515" name="AutoShape 3"/>
          <p:cNvSpPr>
            <a:spLocks noChangeArrowheads="1"/>
          </p:cNvSpPr>
          <p:nvPr/>
        </p:nvSpPr>
        <p:spPr bwMode="auto">
          <a:xfrm>
            <a:off x="1643063" y="1365250"/>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1pPr>
            <a:lvl2pPr>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2pPr>
            <a:lvl3pPr>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3pPr>
            <a:lvl4pPr>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4pPr>
            <a:lvl5pPr>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FFFFFF"/>
                </a:solidFill>
                <a:latin typeface="Comic Sans MS" panose="030F0702030302020204" pitchFamily="66" charset="0"/>
                <a:ea typeface="Droid Sans Fallback" charset="0"/>
                <a:cs typeface="Droid Sans Fallback" charset="0"/>
              </a:defRPr>
            </a:lvl9pPr>
          </a:lstStyle>
          <a:p>
            <a:pPr marL="174625" indent="-173038" algn="just" hangingPunct="0">
              <a:spcBef>
                <a:spcPts val="325"/>
              </a:spcBef>
            </a:pPr>
            <a:r>
              <a:rPr lang="es-AR" altLang="es-AR" sz="2200" b="1" dirty="0">
                <a:solidFill>
                  <a:schemeClr val="tx1"/>
                </a:solidFill>
                <a:latin typeface="Arial" panose="020B0604020202020204" pitchFamily="34" charset="0"/>
              </a:rPr>
              <a:t>Capítulo 4. Sistema de gestión de la calidad.</a:t>
            </a:r>
          </a:p>
          <a:p>
            <a:pPr marL="174625" indent="-173038" algn="just" hangingPunct="0">
              <a:spcBef>
                <a:spcPts val="325"/>
              </a:spcBef>
            </a:pPr>
            <a:endParaRPr lang="es-AR" altLang="es-AR" sz="2200" b="1" dirty="0">
              <a:solidFill>
                <a:schemeClr val="tx1"/>
              </a:solidFill>
              <a:latin typeface="Arial" panose="020B0604020202020204" pitchFamily="34" charset="0"/>
            </a:endParaRPr>
          </a:p>
          <a:p>
            <a:pPr marL="174625" indent="-173038" algn="just" hangingPunct="0">
              <a:spcBef>
                <a:spcPts val="325"/>
              </a:spcBef>
            </a:pPr>
            <a:endParaRPr lang="es-AR" altLang="es-AR" sz="2200" dirty="0">
              <a:solidFill>
                <a:schemeClr val="tx1"/>
              </a:solidFill>
              <a:latin typeface="Arial" panose="020B0604020202020204" pitchFamily="34" charset="0"/>
            </a:endParaRPr>
          </a:p>
          <a:p>
            <a:pPr marL="174625" indent="-173038" algn="just" hangingPunct="0">
              <a:spcBef>
                <a:spcPts val="325"/>
              </a:spcBef>
            </a:pPr>
            <a:r>
              <a:rPr lang="es-AR" altLang="es-AR" sz="2200" dirty="0">
                <a:solidFill>
                  <a:schemeClr val="tx1"/>
                </a:solidFill>
                <a:latin typeface="Arial" panose="020B0604020202020204" pitchFamily="34" charset="0"/>
              </a:rPr>
              <a:t>				4.1 Requisitos Generales</a:t>
            </a:r>
          </a:p>
          <a:p>
            <a:pPr marL="174625" indent="-173038" algn="just" hangingPunct="0">
              <a:spcBef>
                <a:spcPts val="325"/>
              </a:spcBef>
            </a:pPr>
            <a:r>
              <a:rPr lang="es-AR" altLang="es-AR" sz="2200" dirty="0">
                <a:solidFill>
                  <a:schemeClr val="tx1"/>
                </a:solidFill>
                <a:latin typeface="Arial" panose="020B0604020202020204" pitchFamily="34" charset="0"/>
              </a:rPr>
              <a:t>				4.2 Requisitos de Documentación</a:t>
            </a:r>
          </a:p>
          <a:p>
            <a:pPr marL="174625" indent="-173038" algn="just" hangingPunct="0">
              <a:spcBef>
                <a:spcPts val="325"/>
              </a:spcBef>
            </a:pPr>
            <a:r>
              <a:rPr lang="es-AR" altLang="es-AR" sz="2200" dirty="0">
                <a:solidFill>
                  <a:schemeClr val="tx1"/>
                </a:solidFill>
                <a:latin typeface="Arial" panose="020B0604020202020204" pitchFamily="34" charset="0"/>
              </a:rPr>
              <a:t>					4.2.1. Generalidades</a:t>
            </a:r>
          </a:p>
          <a:p>
            <a:pPr marL="174625" indent="-173038" algn="just" hangingPunct="0">
              <a:spcBef>
                <a:spcPts val="325"/>
              </a:spcBef>
            </a:pPr>
            <a:r>
              <a:rPr lang="es-AR" altLang="es-AR" sz="2200" dirty="0">
                <a:solidFill>
                  <a:schemeClr val="tx1"/>
                </a:solidFill>
                <a:latin typeface="Arial" panose="020B0604020202020204" pitchFamily="34" charset="0"/>
              </a:rPr>
              <a:t>					4.2.2. Manual de Calidad</a:t>
            </a:r>
          </a:p>
          <a:p>
            <a:pPr marL="174625" indent="-173038" algn="just" hangingPunct="0">
              <a:spcBef>
                <a:spcPts val="325"/>
              </a:spcBef>
            </a:pPr>
            <a:r>
              <a:rPr lang="es-AR" altLang="es-AR" sz="2200" dirty="0">
                <a:solidFill>
                  <a:schemeClr val="tx1"/>
                </a:solidFill>
                <a:latin typeface="Arial" panose="020B0604020202020204" pitchFamily="34" charset="0"/>
              </a:rPr>
              <a:t>					4.2.3. Control de los documentos</a:t>
            </a:r>
          </a:p>
          <a:p>
            <a:pPr marL="174625" indent="-173038" algn="just" hangingPunct="0">
              <a:spcBef>
                <a:spcPts val="325"/>
              </a:spcBef>
            </a:pPr>
            <a:r>
              <a:rPr lang="es-AR" altLang="es-AR" sz="2200" dirty="0">
                <a:solidFill>
                  <a:schemeClr val="tx1"/>
                </a:solidFill>
                <a:latin typeface="Arial" panose="020B0604020202020204" pitchFamily="34" charset="0"/>
              </a:rPr>
              <a:t>					4.2.4. Control de los registros</a:t>
            </a:r>
          </a:p>
          <a:p>
            <a:pPr marL="174625" indent="-173038" algn="just" hangingPunct="0">
              <a:spcBef>
                <a:spcPts val="325"/>
              </a:spcBef>
            </a:pPr>
            <a:endParaRPr lang="es-AR" altLang="es-AR" sz="2200" dirty="0">
              <a:solidFill>
                <a:schemeClr val="tx1"/>
              </a:solidFill>
              <a:latin typeface="Arial" panose="020B0604020202020204" pitchFamily="34" charset="0"/>
            </a:endParaRPr>
          </a:p>
        </p:txBody>
      </p:sp>
      <p:sp>
        <p:nvSpPr>
          <p:cNvPr id="64516" name="AutoShape 4"/>
          <p:cNvSpPr>
            <a:spLocks noChangeArrowheads="1"/>
          </p:cNvSpPr>
          <p:nvPr/>
        </p:nvSpPr>
        <p:spPr bwMode="auto">
          <a:xfrm>
            <a:off x="6635750" y="4589464"/>
            <a:ext cx="3816350" cy="2033587"/>
          </a:xfrm>
          <a:prstGeom prst="irregularSeal2">
            <a:avLst/>
          </a:prstGeom>
          <a:solidFill>
            <a:srgbClr val="0000FF"/>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t>Requisitos</a:t>
            </a:r>
          </a:p>
        </p:txBody>
      </p:sp>
    </p:spTree>
    <p:extLst>
      <p:ext uri="{BB962C8B-B14F-4D97-AF65-F5344CB8AC3E}">
        <p14:creationId xmlns:p14="http://schemas.microsoft.com/office/powerpoint/2010/main" val="260471939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153" y="594359"/>
            <a:ext cx="3509682" cy="2286000"/>
          </a:xfrm>
        </p:spPr>
        <p:txBody>
          <a:bodyPr/>
          <a:lstStyle/>
          <a:p>
            <a:pPr algn="ctr"/>
            <a:r>
              <a:rPr lang="es-AR" dirty="0" smtClean="0"/>
              <a:t>Familia de Normas ISO 9000</a:t>
            </a:r>
            <a:endParaRPr lang="es-AR" dirty="0"/>
          </a:p>
        </p:txBody>
      </p:sp>
      <p:sp>
        <p:nvSpPr>
          <p:cNvPr id="6" name="Marcador de contenido 5"/>
          <p:cNvSpPr>
            <a:spLocks noGrp="1"/>
          </p:cNvSpPr>
          <p:nvPr>
            <p:ph idx="1"/>
          </p:nvPr>
        </p:nvSpPr>
        <p:spPr>
          <a:xfrm>
            <a:off x="4397188" y="890194"/>
            <a:ext cx="7436224" cy="5257800"/>
          </a:xfrm>
        </p:spPr>
        <p:txBody>
          <a:bodyPr vert="horz" lIns="0" tIns="45720" rIns="0" bIns="45720" rtlCol="0">
            <a:normAutofit/>
          </a:bodyPr>
          <a:lstStyle/>
          <a:p>
            <a:pPr marL="342900" indent="-342900" eaLnBrk="0" hangingPunct="0">
              <a:lnSpc>
                <a:spcPct val="120000"/>
              </a:lnSpc>
              <a:spcAft>
                <a:spcPts val="1200"/>
              </a:spcAft>
              <a:buSzPct val="70000"/>
              <a:buFont typeface="Wingdings" pitchFamily="2" charset="2"/>
              <a:buChar char="§"/>
            </a:pPr>
            <a:r>
              <a:rPr lang="es-AR" altLang="es-AR" sz="2400" dirty="0" smtClean="0">
                <a:latin typeface="Tahoma" pitchFamily="34" charset="0"/>
                <a:cs typeface="Tahoma" pitchFamily="34" charset="0"/>
              </a:rPr>
              <a:t>La </a:t>
            </a:r>
            <a:r>
              <a:rPr lang="es-AR" altLang="es-AR" sz="2400" dirty="0">
                <a:latin typeface="Tahoma" pitchFamily="34" charset="0"/>
                <a:cs typeface="Tahoma" pitchFamily="34" charset="0"/>
              </a:rPr>
              <a:t>familia de Normas ISO 9000 se han elaborado para asistir a las organizaciones, de todo tipo y tamaño, en la implementación y la operación de </a:t>
            </a:r>
            <a:r>
              <a:rPr lang="es-AR" altLang="es-AR" sz="2400" dirty="0" smtClean="0">
                <a:latin typeface="Tahoma" pitchFamily="34" charset="0"/>
                <a:cs typeface="Tahoma" pitchFamily="34" charset="0"/>
              </a:rPr>
              <a:t>“</a:t>
            </a:r>
            <a:r>
              <a:rPr lang="es-AR" altLang="es-AR" sz="2400" b="1" dirty="0" smtClean="0">
                <a:latin typeface="Tahoma" pitchFamily="34" charset="0"/>
                <a:cs typeface="Tahoma" pitchFamily="34" charset="0"/>
              </a:rPr>
              <a:t>Sistemas de Gestión de la Calidad” eficaces</a:t>
            </a:r>
            <a:r>
              <a:rPr lang="es-AR" altLang="es-AR" sz="2400" b="1" dirty="0">
                <a:latin typeface="Tahoma" pitchFamily="34" charset="0"/>
                <a:cs typeface="Tahoma" pitchFamily="34" charset="0"/>
              </a:rPr>
              <a:t>.</a:t>
            </a:r>
          </a:p>
          <a:p>
            <a:pPr marL="342900" indent="-342900" eaLnBrk="0" hangingPunct="0">
              <a:lnSpc>
                <a:spcPct val="120000"/>
              </a:lnSpc>
              <a:spcAft>
                <a:spcPts val="1200"/>
              </a:spcAft>
              <a:buSzPct val="70000"/>
              <a:buFont typeface="Wingdings" pitchFamily="2" charset="2"/>
              <a:buChar char="§"/>
            </a:pPr>
            <a:r>
              <a:rPr lang="es-AR" altLang="es-AR" sz="2400" dirty="0" smtClean="0">
                <a:latin typeface="Tahoma" pitchFamily="34" charset="0"/>
                <a:cs typeface="Tahoma" pitchFamily="34" charset="0"/>
              </a:rPr>
              <a:t>Proporcionan </a:t>
            </a:r>
            <a:r>
              <a:rPr lang="es-AR" altLang="es-AR" sz="2400" dirty="0">
                <a:latin typeface="Tahoma" pitchFamily="34" charset="0"/>
                <a:cs typeface="Tahoma" pitchFamily="34" charset="0"/>
              </a:rPr>
              <a:t>orientación y herramientas para las empresas y organizaciones que quieren asegurarse de que sus productos y servicios cumplen consistentemente los requerimientos del cliente, y que la calidad se mejora constantemente.</a:t>
            </a:r>
          </a:p>
          <a:p>
            <a:pPr marL="342900" indent="-342900" eaLnBrk="0" hangingPunct="0">
              <a:lnSpc>
                <a:spcPct val="120000"/>
              </a:lnSpc>
              <a:spcAft>
                <a:spcPts val="1200"/>
              </a:spcAft>
              <a:buSzPct val="70000"/>
              <a:buFont typeface="Wingdings" pitchFamily="2" charset="2"/>
              <a:buChar char="§"/>
            </a:pPr>
            <a:r>
              <a:rPr lang="es-AR" altLang="es-AR" sz="2400" dirty="0" smtClean="0">
                <a:latin typeface="Tahoma" pitchFamily="34" charset="0"/>
                <a:cs typeface="Tahoma" pitchFamily="34" charset="0"/>
              </a:rPr>
              <a:t>Guías </a:t>
            </a:r>
            <a:r>
              <a:rPr lang="es-AR" altLang="es-AR" sz="2400" dirty="0">
                <a:latin typeface="Tahoma" pitchFamily="34" charset="0"/>
                <a:cs typeface="Tahoma" pitchFamily="34" charset="0"/>
              </a:rPr>
              <a:t>de aplicación por industria</a:t>
            </a:r>
            <a:r>
              <a:rPr lang="es-AR" altLang="es-AR" sz="2400" dirty="0" smtClean="0">
                <a:latin typeface="Tahoma" pitchFamily="34" charset="0"/>
                <a:cs typeface="Tahoma" pitchFamily="34" charset="0"/>
              </a:rPr>
              <a:t>.</a:t>
            </a:r>
            <a:endParaRPr lang="es-AR" altLang="es-AR" sz="2400" dirty="0">
              <a:latin typeface="Tahoma" pitchFamily="34" charset="0"/>
              <a:cs typeface="Tahoma" pitchFamily="34" charset="0"/>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131" y="3249592"/>
            <a:ext cx="2371725" cy="1924050"/>
          </a:xfrm>
          <a:prstGeom prst="rect">
            <a:avLst/>
          </a:prstGeom>
        </p:spPr>
      </p:pic>
    </p:spTree>
    <p:extLst>
      <p:ext uri="{BB962C8B-B14F-4D97-AF65-F5344CB8AC3E}">
        <p14:creationId xmlns:p14="http://schemas.microsoft.com/office/powerpoint/2010/main" val="6932302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65538"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2" name="CuadroTexto 1"/>
          <p:cNvSpPr txBox="1"/>
          <p:nvPr/>
        </p:nvSpPr>
        <p:spPr>
          <a:xfrm>
            <a:off x="468747" y="367442"/>
            <a:ext cx="10948189" cy="6432530"/>
          </a:xfrm>
          <a:prstGeom prst="rect">
            <a:avLst/>
          </a:prstGeom>
          <a:noFill/>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4</a:t>
            </a:r>
          </a:p>
          <a:p>
            <a:pPr marL="174625" indent="-173038" algn="just" hangingPunct="0">
              <a:spcBef>
                <a:spcPts val="325"/>
              </a:spcBef>
            </a:pPr>
            <a:endParaRPr lang="es-AR" altLang="es-AR" sz="2800" dirty="0">
              <a:latin typeface="Arial" panose="020B0604020202020204" pitchFamily="34" charset="0"/>
            </a:endParaRPr>
          </a:p>
          <a:p>
            <a:pPr marL="174625" indent="-173038" algn="just" hangingPunct="0">
              <a:spcBef>
                <a:spcPts val="325"/>
              </a:spcBef>
            </a:pPr>
            <a:r>
              <a:rPr lang="es-AR" altLang="es-AR" sz="2800" b="1" dirty="0">
                <a:latin typeface="Arial" panose="020B0604020202020204" pitchFamily="34" charset="0"/>
              </a:rPr>
              <a:t>4. 4.1 Requisitos Generales</a:t>
            </a:r>
          </a:p>
          <a:p>
            <a:pPr indent="1588" algn="just" hangingPunct="0">
              <a:spcBef>
                <a:spcPts val="325"/>
              </a:spcBef>
            </a:pPr>
            <a:r>
              <a:rPr lang="es-AR" altLang="es-AR" sz="2800" dirty="0" smtClean="0">
                <a:latin typeface="Arial" panose="020B0604020202020204" pitchFamily="34" charset="0"/>
              </a:rPr>
              <a:t>Establecer</a:t>
            </a:r>
            <a:r>
              <a:rPr lang="es-AR" altLang="es-AR" sz="2800" dirty="0">
                <a:latin typeface="Arial" panose="020B0604020202020204" pitchFamily="34" charset="0"/>
              </a:rPr>
              <a:t>, documentar, implementar y mantener un SGC y mejorar continuamente su eficacia.</a:t>
            </a:r>
          </a:p>
          <a:p>
            <a:pPr marL="174625" indent="-173038" algn="just" hangingPunct="0">
              <a:spcBef>
                <a:spcPts val="325"/>
              </a:spcBef>
            </a:pPr>
            <a:endParaRPr lang="es-AR" altLang="es-AR" sz="2800" dirty="0">
              <a:latin typeface="Arial" panose="020B0604020202020204" pitchFamily="34" charset="0"/>
            </a:endParaRPr>
          </a:p>
          <a:p>
            <a:pPr marL="549275" indent="-549275" algn="just" hangingPunct="0">
              <a:spcBef>
                <a:spcPts val="325"/>
              </a:spcBef>
            </a:pPr>
            <a:r>
              <a:rPr lang="es-AR" altLang="es-AR" sz="2800" dirty="0">
                <a:latin typeface="Arial" panose="020B0604020202020204" pitchFamily="34" charset="0"/>
              </a:rPr>
              <a:t>a) determinar los procesos necesarios para el sistema de gestión de la calidad y su aplicación a través de la organización, </a:t>
            </a:r>
          </a:p>
          <a:p>
            <a:pPr marL="549275" indent="-549275" algn="just" hangingPunct="0">
              <a:spcBef>
                <a:spcPts val="325"/>
              </a:spcBef>
            </a:pPr>
            <a:r>
              <a:rPr lang="es-AR" altLang="es-AR" sz="2800" dirty="0" smtClean="0">
                <a:latin typeface="Arial" panose="020B0604020202020204" pitchFamily="34" charset="0"/>
              </a:rPr>
              <a:t>b</a:t>
            </a:r>
            <a:r>
              <a:rPr lang="es-AR" altLang="es-AR" sz="2800" dirty="0">
                <a:latin typeface="Arial" panose="020B0604020202020204" pitchFamily="34" charset="0"/>
              </a:rPr>
              <a:t>) </a:t>
            </a:r>
            <a:r>
              <a:rPr lang="es-AR" altLang="es-AR" sz="2800" dirty="0" smtClean="0">
                <a:latin typeface="Arial" panose="020B0604020202020204" pitchFamily="34" charset="0"/>
              </a:rPr>
              <a:t> determinar </a:t>
            </a:r>
            <a:r>
              <a:rPr lang="es-AR" altLang="es-AR" sz="2800" dirty="0">
                <a:latin typeface="Arial" panose="020B0604020202020204" pitchFamily="34" charset="0"/>
              </a:rPr>
              <a:t>la secuencia e interacción de estos procesos,</a:t>
            </a:r>
          </a:p>
          <a:p>
            <a:pPr marL="549275" indent="-549275" algn="just" hangingPunct="0">
              <a:spcBef>
                <a:spcPts val="325"/>
              </a:spcBef>
            </a:pPr>
            <a:r>
              <a:rPr lang="es-AR" altLang="es-AR" sz="2800" dirty="0" smtClean="0">
                <a:latin typeface="Arial" panose="020B0604020202020204" pitchFamily="34" charset="0"/>
              </a:rPr>
              <a:t>c</a:t>
            </a:r>
            <a:r>
              <a:rPr lang="es-AR" altLang="es-AR" sz="2800" dirty="0">
                <a:latin typeface="Arial" panose="020B0604020202020204" pitchFamily="34" charset="0"/>
              </a:rPr>
              <a:t>) determinar los criterios y los métodos necesarios para asegurarse de que tanto la operación como el control de estos procesos sean eficaces,</a:t>
            </a:r>
          </a:p>
          <a:p>
            <a:pPr marL="174625" indent="-173038" algn="just" hangingPunct="0">
              <a:spcBef>
                <a:spcPts val="325"/>
              </a:spcBef>
            </a:pPr>
            <a:endParaRPr lang="es-AR" altLang="es-AR" sz="2800" dirty="0">
              <a:latin typeface="Arial" panose="020B0604020202020204" pitchFamily="34" charset="0"/>
            </a:endParaRPr>
          </a:p>
          <a:p>
            <a:endParaRPr lang="es-AR" sz="2800" dirty="0"/>
          </a:p>
        </p:txBody>
      </p:sp>
    </p:spTree>
    <p:extLst>
      <p:ext uri="{BB962C8B-B14F-4D97-AF65-F5344CB8AC3E}">
        <p14:creationId xmlns:p14="http://schemas.microsoft.com/office/powerpoint/2010/main" val="169430827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66562"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2" name="CuadroTexto 1"/>
          <p:cNvSpPr txBox="1"/>
          <p:nvPr/>
        </p:nvSpPr>
        <p:spPr>
          <a:xfrm>
            <a:off x="577516" y="327418"/>
            <a:ext cx="10804358" cy="5832366"/>
          </a:xfrm>
          <a:prstGeom prst="rect">
            <a:avLst/>
          </a:prstGeom>
          <a:noFill/>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4</a:t>
            </a:r>
          </a:p>
          <a:p>
            <a:pPr marL="174625" indent="-173038" algn="just" hangingPunct="0">
              <a:spcBef>
                <a:spcPts val="325"/>
              </a:spcBef>
            </a:pPr>
            <a:endParaRPr lang="es-AR" altLang="es-AR" sz="2800" b="1" dirty="0" smtClean="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4</a:t>
            </a:r>
            <a:r>
              <a:rPr lang="es-AR" altLang="es-AR" sz="2800" b="1" dirty="0">
                <a:latin typeface="Arial" panose="020B0604020202020204" pitchFamily="34" charset="0"/>
              </a:rPr>
              <a:t>. 4.1 Requisitos Generales (cont.)</a:t>
            </a:r>
          </a:p>
          <a:p>
            <a:pPr marL="528638" indent="-527050" algn="just" hangingPunct="0">
              <a:spcBef>
                <a:spcPts val="1200"/>
              </a:spcBef>
              <a:spcAft>
                <a:spcPts val="1200"/>
              </a:spcAft>
            </a:pPr>
            <a:r>
              <a:rPr lang="es-AR" altLang="es-AR" sz="2800" dirty="0" smtClean="0">
                <a:latin typeface="Arial" panose="020B0604020202020204" pitchFamily="34" charset="0"/>
              </a:rPr>
              <a:t>d</a:t>
            </a:r>
            <a:r>
              <a:rPr lang="es-AR" altLang="es-AR" sz="2800" dirty="0" smtClean="0">
                <a:latin typeface="Arial" panose="020B0604020202020204" pitchFamily="34" charset="0"/>
              </a:rPr>
              <a:t>) asegurarse </a:t>
            </a:r>
            <a:r>
              <a:rPr lang="es-AR" altLang="es-AR" sz="2800" dirty="0">
                <a:latin typeface="Arial" panose="020B0604020202020204" pitchFamily="34" charset="0"/>
              </a:rPr>
              <a:t>de la disponibilidad de recursos e información necesarios para apoyar la operación y el seguimiento de estos procesos,</a:t>
            </a:r>
          </a:p>
          <a:p>
            <a:pPr marL="528638" indent="-527050" algn="just" hangingPunct="0">
              <a:spcBef>
                <a:spcPts val="1200"/>
              </a:spcBef>
              <a:spcAft>
                <a:spcPts val="1200"/>
              </a:spcAft>
            </a:pPr>
            <a:r>
              <a:rPr lang="es-AR" altLang="es-AR" sz="2800" dirty="0" smtClean="0">
                <a:latin typeface="Arial" panose="020B0604020202020204" pitchFamily="34" charset="0"/>
              </a:rPr>
              <a:t>e</a:t>
            </a:r>
            <a:r>
              <a:rPr lang="es-AR" altLang="es-AR" sz="2800" dirty="0">
                <a:latin typeface="Arial" panose="020B0604020202020204" pitchFamily="34" charset="0"/>
              </a:rPr>
              <a:t>) realizar el seguimiento, la medición cuando sea aplicable y el análisis de estos procesos,</a:t>
            </a:r>
          </a:p>
          <a:p>
            <a:pPr marL="528638" indent="-527050" algn="just" hangingPunct="0">
              <a:spcBef>
                <a:spcPts val="1200"/>
              </a:spcBef>
              <a:spcAft>
                <a:spcPts val="1200"/>
              </a:spcAft>
            </a:pPr>
            <a:r>
              <a:rPr lang="es-AR" altLang="es-AR" sz="2800" dirty="0" smtClean="0">
                <a:latin typeface="Arial" panose="020B0604020202020204" pitchFamily="34" charset="0"/>
              </a:rPr>
              <a:t>f</a:t>
            </a:r>
            <a:r>
              <a:rPr lang="es-AR" altLang="es-AR" sz="2800" dirty="0">
                <a:latin typeface="Arial" panose="020B0604020202020204" pitchFamily="34" charset="0"/>
              </a:rPr>
              <a:t>) implementar las acciones necesarias para alcanzar los resultados planificados y la mejora continua de estos procesos.</a:t>
            </a:r>
          </a:p>
          <a:p>
            <a:endParaRPr lang="es-AR" sz="2800" dirty="0"/>
          </a:p>
        </p:txBody>
      </p:sp>
    </p:spTree>
    <p:extLst>
      <p:ext uri="{BB962C8B-B14F-4D97-AF65-F5344CB8AC3E}">
        <p14:creationId xmlns:p14="http://schemas.microsoft.com/office/powerpoint/2010/main" val="246905760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67586"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2" name="CuadroTexto 1"/>
          <p:cNvSpPr txBox="1"/>
          <p:nvPr/>
        </p:nvSpPr>
        <p:spPr>
          <a:xfrm>
            <a:off x="434331" y="542862"/>
            <a:ext cx="10932916" cy="6178614"/>
          </a:xfrm>
          <a:prstGeom prst="rect">
            <a:avLst/>
          </a:prstGeom>
          <a:noFill/>
        </p:spPr>
        <p:txBody>
          <a:bodyPr wrap="square" rtlCol="0">
            <a:spAutoFit/>
          </a:bodyPr>
          <a:lstStyle>
            <a:defPPr>
              <a:defRPr lang="es-AR"/>
            </a:defPPr>
            <a:lvl1pPr marL="174625" indent="-173038" algn="just" hangingPunct="0">
              <a:spcBef>
                <a:spcPts val="325"/>
              </a:spcBef>
              <a:defRPr sz="2800" b="1">
                <a:latin typeface="Arial" panose="020B0604020202020204" pitchFamily="34" charset="0"/>
              </a:defRPr>
            </a:lvl1pPr>
          </a:lstStyle>
          <a:p>
            <a:r>
              <a:rPr lang="es-AR" altLang="es-AR" dirty="0"/>
              <a:t>Capítulo 4. </a:t>
            </a:r>
            <a:endParaRPr lang="es-AR" altLang="es-AR" dirty="0" smtClean="0"/>
          </a:p>
          <a:p>
            <a:endParaRPr lang="es-AR" altLang="es-AR" dirty="0" smtClean="0"/>
          </a:p>
          <a:p>
            <a:r>
              <a:rPr lang="es-AR" altLang="es-AR" dirty="0" smtClean="0"/>
              <a:t>4.2 </a:t>
            </a:r>
            <a:r>
              <a:rPr lang="es-AR" altLang="es-AR" dirty="0"/>
              <a:t>Requisitos de Documentación</a:t>
            </a:r>
          </a:p>
          <a:p>
            <a:pPr marL="627063" indent="-627063" algn="l">
              <a:spcBef>
                <a:spcPts val="1200"/>
              </a:spcBef>
              <a:spcAft>
                <a:spcPts val="1200"/>
              </a:spcAft>
            </a:pPr>
            <a:r>
              <a:rPr lang="es-AR" altLang="es-AR" b="0" dirty="0" smtClean="0"/>
              <a:t>a</a:t>
            </a:r>
            <a:r>
              <a:rPr lang="es-AR" altLang="es-AR" b="0" dirty="0"/>
              <a:t>) </a:t>
            </a:r>
            <a:r>
              <a:rPr lang="es-AR" altLang="es-AR" b="0" dirty="0" smtClean="0"/>
              <a:t>  declaración </a:t>
            </a:r>
            <a:r>
              <a:rPr lang="es-AR" altLang="es-AR" b="0" dirty="0"/>
              <a:t>documentada de política de la calidad y de objetivos de la calidad,</a:t>
            </a:r>
          </a:p>
          <a:p>
            <a:pPr marL="627063" indent="-627063" algn="l">
              <a:spcBef>
                <a:spcPts val="1200"/>
              </a:spcBef>
              <a:spcAft>
                <a:spcPts val="1200"/>
              </a:spcAft>
            </a:pPr>
            <a:r>
              <a:rPr lang="es-AR" altLang="es-AR" b="0" dirty="0" smtClean="0"/>
              <a:t>b</a:t>
            </a:r>
            <a:r>
              <a:rPr lang="es-AR" altLang="es-AR" b="0" dirty="0"/>
              <a:t>) </a:t>
            </a:r>
            <a:r>
              <a:rPr lang="es-AR" altLang="es-AR" b="0" dirty="0" smtClean="0"/>
              <a:t>  un </a:t>
            </a:r>
            <a:r>
              <a:rPr lang="es-AR" altLang="es-AR" b="0" dirty="0"/>
              <a:t>manual de la calidad,</a:t>
            </a:r>
          </a:p>
          <a:p>
            <a:pPr marL="627063" indent="-627063" algn="l">
              <a:spcBef>
                <a:spcPts val="1200"/>
              </a:spcBef>
              <a:spcAft>
                <a:spcPts val="1200"/>
              </a:spcAft>
            </a:pPr>
            <a:r>
              <a:rPr lang="es-AR" altLang="es-AR" b="0" dirty="0" smtClean="0"/>
              <a:t>c</a:t>
            </a:r>
            <a:r>
              <a:rPr lang="es-AR" altLang="es-AR" b="0" dirty="0"/>
              <a:t>) </a:t>
            </a:r>
            <a:r>
              <a:rPr lang="es-AR" altLang="es-AR" b="0" dirty="0" smtClean="0"/>
              <a:t>  los </a:t>
            </a:r>
            <a:r>
              <a:rPr lang="es-AR" altLang="es-AR" b="0" dirty="0"/>
              <a:t>procedimientos documentados y los registros mandatorios, y</a:t>
            </a:r>
          </a:p>
          <a:p>
            <a:pPr marL="627063" indent="-627063" algn="l">
              <a:spcBef>
                <a:spcPts val="1200"/>
              </a:spcBef>
              <a:spcAft>
                <a:spcPts val="1200"/>
              </a:spcAft>
            </a:pPr>
            <a:r>
              <a:rPr lang="es-AR" altLang="es-AR" b="0" dirty="0" smtClean="0"/>
              <a:t>d</a:t>
            </a:r>
            <a:r>
              <a:rPr lang="es-AR" altLang="es-AR" b="0" dirty="0"/>
              <a:t>) </a:t>
            </a:r>
            <a:r>
              <a:rPr lang="es-AR" altLang="es-AR" b="0" dirty="0" smtClean="0"/>
              <a:t>  los </a:t>
            </a:r>
            <a:r>
              <a:rPr lang="es-AR" altLang="es-AR" b="0" dirty="0"/>
              <a:t>documentos, incluidos los registros que la organización determina que son necesarios para asegurarse de la eficaz planificación, operación y control de sus procesos.</a:t>
            </a:r>
          </a:p>
          <a:p>
            <a:endParaRPr lang="es-AR" dirty="0"/>
          </a:p>
        </p:txBody>
      </p:sp>
    </p:spTree>
    <p:extLst>
      <p:ext uri="{BB962C8B-B14F-4D97-AF65-F5344CB8AC3E}">
        <p14:creationId xmlns:p14="http://schemas.microsoft.com/office/powerpoint/2010/main" val="119227441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68610"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68611" name="AutoShape 3"/>
          <p:cNvSpPr>
            <a:spLocks noChangeArrowheads="1"/>
          </p:cNvSpPr>
          <p:nvPr/>
        </p:nvSpPr>
        <p:spPr bwMode="auto">
          <a:xfrm>
            <a:off x="652463" y="596900"/>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4. </a:t>
            </a: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a:latin typeface="Arial" panose="020B0604020202020204" pitchFamily="34" charset="0"/>
              </a:rPr>
              <a:t>4.2 </a:t>
            </a:r>
            <a:r>
              <a:rPr lang="es-AR" altLang="es-AR" sz="2800" b="1" dirty="0">
                <a:latin typeface="Arial" panose="020B0604020202020204" pitchFamily="34" charset="0"/>
              </a:rPr>
              <a:t>Requisitos de Documentación (cont.)</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La norma solo exige </a:t>
            </a:r>
            <a:r>
              <a:rPr lang="es-AR" altLang="es-AR" sz="2800" b="1" i="1" dirty="0" smtClean="0">
                <a:latin typeface="Arial" panose="020B0604020202020204" pitchFamily="34" charset="0"/>
              </a:rPr>
              <a:t>seis procedimientos documentados</a:t>
            </a:r>
            <a:r>
              <a:rPr lang="es-AR" altLang="es-AR" sz="2800" dirty="0" smtClean="0">
                <a:latin typeface="Arial" panose="020B0604020202020204" pitchFamily="34" charset="0"/>
              </a:rPr>
              <a:t>:</a:t>
            </a:r>
            <a:r>
              <a:rPr lang="es-AR" altLang="es-AR" sz="2800" b="1" dirty="0">
                <a:latin typeface="Arial" panose="020B0604020202020204" pitchFamily="34" charset="0"/>
              </a:rPr>
              <a:t>		</a:t>
            </a:r>
            <a:endParaRPr lang="es-AR" altLang="es-AR" sz="2800" b="1" dirty="0">
              <a:latin typeface="Arial" panose="020B0604020202020204" pitchFamily="34" charset="0"/>
            </a:endParaRPr>
          </a:p>
          <a:p>
            <a:pPr marL="458787" indent="-457200" algn="just" hangingPunct="0">
              <a:spcBef>
                <a:spcPts val="325"/>
              </a:spcBef>
              <a:buClr>
                <a:srgbClr val="0070C0"/>
              </a:buClr>
              <a:buFont typeface="Arial" panose="020B0604020202020204" pitchFamily="34" charset="0"/>
              <a:buChar char="•"/>
            </a:pPr>
            <a:r>
              <a:rPr lang="es-AR" altLang="es-AR" sz="2600" dirty="0">
                <a:latin typeface="Arial" panose="020B0604020202020204" pitchFamily="34" charset="0"/>
              </a:rPr>
              <a:t>Control </a:t>
            </a:r>
            <a:r>
              <a:rPr lang="es-AR" altLang="es-AR" sz="2600" dirty="0">
                <a:latin typeface="Arial" panose="020B0604020202020204" pitchFamily="34" charset="0"/>
              </a:rPr>
              <a:t>de documentos, </a:t>
            </a:r>
            <a:r>
              <a:rPr lang="es-AR" altLang="es-AR" sz="2600" dirty="0" smtClean="0">
                <a:latin typeface="Arial" panose="020B0604020202020204" pitchFamily="34" charset="0"/>
              </a:rPr>
              <a:t>del </a:t>
            </a:r>
            <a:r>
              <a:rPr lang="es-AR" altLang="es-AR" sz="2600" dirty="0">
                <a:latin typeface="Arial" panose="020B0604020202020204" pitchFamily="34" charset="0"/>
              </a:rPr>
              <a:t>requisito 4.2.3</a:t>
            </a:r>
            <a:endParaRPr lang="es-AR" altLang="es-AR" sz="2600" dirty="0">
              <a:latin typeface="Arial" panose="020B0604020202020204" pitchFamily="34" charset="0"/>
            </a:endParaRPr>
          </a:p>
          <a:p>
            <a:pPr marL="458787" indent="-457200" algn="just" hangingPunct="0">
              <a:spcBef>
                <a:spcPts val="325"/>
              </a:spcBef>
              <a:buClr>
                <a:srgbClr val="0070C0"/>
              </a:buClr>
              <a:buFont typeface="Arial" panose="020B0604020202020204" pitchFamily="34" charset="0"/>
              <a:buChar char="•"/>
            </a:pPr>
            <a:r>
              <a:rPr lang="es-AR" altLang="es-AR" sz="2600" dirty="0">
                <a:latin typeface="Arial" panose="020B0604020202020204" pitchFamily="34" charset="0"/>
              </a:rPr>
              <a:t>Control </a:t>
            </a:r>
            <a:r>
              <a:rPr lang="es-AR" altLang="es-AR" sz="2600" dirty="0">
                <a:latin typeface="Arial" panose="020B0604020202020204" pitchFamily="34" charset="0"/>
              </a:rPr>
              <a:t>de los registros, </a:t>
            </a:r>
            <a:r>
              <a:rPr lang="es-AR" altLang="es-AR" sz="2600" dirty="0">
                <a:latin typeface="Arial" panose="020B0604020202020204" pitchFamily="34" charset="0"/>
              </a:rPr>
              <a:t>del requisito 4.2.4</a:t>
            </a:r>
            <a:endParaRPr lang="es-AR" altLang="es-AR" sz="2600" dirty="0">
              <a:latin typeface="Arial" panose="020B0604020202020204" pitchFamily="34" charset="0"/>
            </a:endParaRPr>
          </a:p>
          <a:p>
            <a:pPr marL="458787" indent="-457200" algn="just" hangingPunct="0">
              <a:spcBef>
                <a:spcPts val="325"/>
              </a:spcBef>
              <a:buClr>
                <a:srgbClr val="0070C0"/>
              </a:buClr>
              <a:buFont typeface="Arial" panose="020B0604020202020204" pitchFamily="34" charset="0"/>
              <a:buChar char="•"/>
            </a:pPr>
            <a:r>
              <a:rPr lang="es-AR" altLang="es-AR" sz="2600" dirty="0">
                <a:latin typeface="Arial" panose="020B0604020202020204" pitchFamily="34" charset="0"/>
              </a:rPr>
              <a:t>Auditorías </a:t>
            </a:r>
            <a:r>
              <a:rPr lang="es-AR" altLang="es-AR" sz="2600" dirty="0">
                <a:latin typeface="Arial" panose="020B0604020202020204" pitchFamily="34" charset="0"/>
              </a:rPr>
              <a:t>internas, </a:t>
            </a:r>
            <a:r>
              <a:rPr lang="es-AR" altLang="es-AR" sz="2600" dirty="0">
                <a:latin typeface="Arial" panose="020B0604020202020204" pitchFamily="34" charset="0"/>
              </a:rPr>
              <a:t>del requisito 8.2.2</a:t>
            </a:r>
            <a:endParaRPr lang="es-AR" altLang="es-AR" sz="2600" dirty="0">
              <a:latin typeface="Arial" panose="020B0604020202020204" pitchFamily="34" charset="0"/>
            </a:endParaRPr>
          </a:p>
          <a:p>
            <a:pPr marL="458787" indent="-457200" algn="just" hangingPunct="0">
              <a:spcBef>
                <a:spcPts val="325"/>
              </a:spcBef>
              <a:buClr>
                <a:srgbClr val="0070C0"/>
              </a:buClr>
              <a:buFont typeface="Arial" panose="020B0604020202020204" pitchFamily="34" charset="0"/>
              <a:buChar char="•"/>
            </a:pPr>
            <a:r>
              <a:rPr lang="es-AR" altLang="es-AR" sz="2600" dirty="0">
                <a:latin typeface="Arial" panose="020B0604020202020204" pitchFamily="34" charset="0"/>
              </a:rPr>
              <a:t>Control </a:t>
            </a:r>
            <a:r>
              <a:rPr lang="es-AR" altLang="es-AR" sz="2600" dirty="0">
                <a:latin typeface="Arial" panose="020B0604020202020204" pitchFamily="34" charset="0"/>
              </a:rPr>
              <a:t>de producto no conforme, </a:t>
            </a:r>
            <a:r>
              <a:rPr lang="es-AR" altLang="es-AR" sz="2600" dirty="0">
                <a:latin typeface="Arial" panose="020B0604020202020204" pitchFamily="34" charset="0"/>
              </a:rPr>
              <a:t>del requisito 8.3</a:t>
            </a:r>
            <a:endParaRPr lang="es-AR" altLang="es-AR" sz="2600" dirty="0">
              <a:latin typeface="Arial" panose="020B0604020202020204" pitchFamily="34" charset="0"/>
            </a:endParaRPr>
          </a:p>
          <a:p>
            <a:pPr marL="458787" indent="-457200" algn="just" hangingPunct="0">
              <a:spcBef>
                <a:spcPts val="325"/>
              </a:spcBef>
              <a:buClr>
                <a:srgbClr val="0070C0"/>
              </a:buClr>
              <a:buFont typeface="Arial" panose="020B0604020202020204" pitchFamily="34" charset="0"/>
              <a:buChar char="•"/>
            </a:pPr>
            <a:r>
              <a:rPr lang="es-AR" altLang="es-AR" sz="2600" dirty="0">
                <a:latin typeface="Arial" panose="020B0604020202020204" pitchFamily="34" charset="0"/>
              </a:rPr>
              <a:t>Acciones </a:t>
            </a:r>
            <a:r>
              <a:rPr lang="es-AR" altLang="es-AR" sz="2600" dirty="0">
                <a:latin typeface="Arial" panose="020B0604020202020204" pitchFamily="34" charset="0"/>
              </a:rPr>
              <a:t>correctivas, </a:t>
            </a:r>
            <a:r>
              <a:rPr lang="es-AR" altLang="es-AR" sz="2600" dirty="0">
                <a:latin typeface="Arial" panose="020B0604020202020204" pitchFamily="34" charset="0"/>
              </a:rPr>
              <a:t>del requisito 8.5.2</a:t>
            </a:r>
            <a:endParaRPr lang="es-AR" altLang="es-AR" sz="2600" dirty="0">
              <a:latin typeface="Arial" panose="020B0604020202020204" pitchFamily="34" charset="0"/>
            </a:endParaRPr>
          </a:p>
          <a:p>
            <a:pPr marL="458787" indent="-457200" algn="just" hangingPunct="0">
              <a:spcBef>
                <a:spcPts val="325"/>
              </a:spcBef>
              <a:buClr>
                <a:srgbClr val="0070C0"/>
              </a:buClr>
              <a:buFont typeface="Arial" panose="020B0604020202020204" pitchFamily="34" charset="0"/>
              <a:buChar char="•"/>
            </a:pPr>
            <a:r>
              <a:rPr lang="es-AR" altLang="es-AR" sz="2600" dirty="0">
                <a:latin typeface="Arial" panose="020B0604020202020204" pitchFamily="34" charset="0"/>
              </a:rPr>
              <a:t>Acciones </a:t>
            </a:r>
            <a:r>
              <a:rPr lang="es-AR" altLang="es-AR" sz="2600" dirty="0">
                <a:latin typeface="Arial" panose="020B0604020202020204" pitchFamily="34" charset="0"/>
              </a:rPr>
              <a:t>preventivas, </a:t>
            </a:r>
            <a:r>
              <a:rPr lang="es-AR" altLang="es-AR" sz="2600" dirty="0">
                <a:latin typeface="Arial" panose="020B0604020202020204" pitchFamily="34" charset="0"/>
              </a:rPr>
              <a:t>del requisito 8.5.3</a:t>
            </a:r>
            <a:endParaRPr lang="es-AR" altLang="es-AR" sz="2600"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p:txBody>
      </p:sp>
      <p:sp>
        <p:nvSpPr>
          <p:cNvPr id="68612" name="Text Box 4"/>
          <p:cNvSpPr txBox="1">
            <a:spLocks noChangeArrowheads="1"/>
          </p:cNvSpPr>
          <p:nvPr/>
        </p:nvSpPr>
        <p:spPr bwMode="auto">
          <a:xfrm>
            <a:off x="8507414" y="1514476"/>
            <a:ext cx="1944687" cy="949325"/>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Procedimientos documentados mandatorios</a:t>
            </a:r>
          </a:p>
        </p:txBody>
      </p:sp>
    </p:spTree>
    <p:extLst>
      <p:ext uri="{BB962C8B-B14F-4D97-AF65-F5344CB8AC3E}">
        <p14:creationId xmlns:p14="http://schemas.microsoft.com/office/powerpoint/2010/main" val="120199840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69634"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69635" name="AutoShape 3"/>
          <p:cNvSpPr>
            <a:spLocks noChangeArrowheads="1"/>
          </p:cNvSpPr>
          <p:nvPr/>
        </p:nvSpPr>
        <p:spPr bwMode="auto">
          <a:xfrm>
            <a:off x="623889" y="709755"/>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4. </a:t>
            </a:r>
            <a:endParaRPr lang="es-AR" altLang="es-AR" sz="2800" b="1" dirty="0" smtClean="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4.2 </a:t>
            </a:r>
            <a:r>
              <a:rPr lang="es-AR" altLang="es-AR" sz="2800" b="1" dirty="0">
                <a:latin typeface="Arial" panose="020B0604020202020204" pitchFamily="34" charset="0"/>
              </a:rPr>
              <a:t>Requisitos de Documentación (cont.)</a:t>
            </a:r>
          </a:p>
          <a:p>
            <a:pPr marL="174625" indent="-173038" algn="just" hangingPunct="0">
              <a:spcBef>
                <a:spcPts val="325"/>
              </a:spcBef>
            </a:pPr>
            <a:endParaRPr lang="es-AR" altLang="es-AR" sz="2800" b="1" dirty="0">
              <a:latin typeface="Arial" panose="020B0604020202020204" pitchFamily="34" charset="0"/>
            </a:endParaRPr>
          </a:p>
          <a:p>
            <a:pPr marL="458787" indent="-457200" algn="just" hangingPunct="0">
              <a:spcBef>
                <a:spcPts val="600"/>
              </a:spcBef>
              <a:spcAft>
                <a:spcPts val="600"/>
              </a:spcAft>
              <a:buClr>
                <a:srgbClr val="0070C0"/>
              </a:buClr>
              <a:buFont typeface="Arial" panose="020B0604020202020204" pitchFamily="34" charset="0"/>
              <a:buChar char="•"/>
            </a:pPr>
            <a:r>
              <a:rPr lang="es-AR" altLang="es-AR" sz="2800" dirty="0" smtClean="0">
                <a:latin typeface="Arial" panose="020B0604020202020204" pitchFamily="34" charset="0"/>
              </a:rPr>
              <a:t>Establecer </a:t>
            </a:r>
            <a:r>
              <a:rPr lang="es-AR" altLang="es-AR" sz="2800" dirty="0">
                <a:latin typeface="Arial" panose="020B0604020202020204" pitchFamily="34" charset="0"/>
              </a:rPr>
              <a:t>el alcance del SGC</a:t>
            </a:r>
          </a:p>
          <a:p>
            <a:pPr marL="458787" indent="-457200" algn="just" hangingPunct="0">
              <a:spcBef>
                <a:spcPts val="600"/>
              </a:spcBef>
              <a:spcAft>
                <a:spcPts val="600"/>
              </a:spcAft>
              <a:buClr>
                <a:srgbClr val="0070C0"/>
              </a:buClr>
              <a:buFont typeface="Arial" panose="020B0604020202020204" pitchFamily="34" charset="0"/>
              <a:buChar char="•"/>
            </a:pPr>
            <a:r>
              <a:rPr lang="es-AR" altLang="es-AR" sz="2800" dirty="0" smtClean="0">
                <a:latin typeface="Arial" panose="020B0604020202020204" pitchFamily="34" charset="0"/>
              </a:rPr>
              <a:t>Establecer </a:t>
            </a:r>
            <a:r>
              <a:rPr lang="es-AR" altLang="es-AR" sz="2800" dirty="0">
                <a:latin typeface="Arial" panose="020B0604020202020204" pitchFamily="34" charset="0"/>
              </a:rPr>
              <a:t>las exclusiones del SGC y su justificación</a:t>
            </a:r>
          </a:p>
          <a:p>
            <a:pPr marL="458787" indent="-457200" algn="just" hangingPunct="0">
              <a:spcBef>
                <a:spcPts val="600"/>
              </a:spcBef>
              <a:spcAft>
                <a:spcPts val="600"/>
              </a:spcAft>
              <a:buClr>
                <a:srgbClr val="0070C0"/>
              </a:buClr>
              <a:buFont typeface="Arial" panose="020B0604020202020204" pitchFamily="34" charset="0"/>
              <a:buChar char="•"/>
            </a:pPr>
            <a:r>
              <a:rPr lang="es-AR" altLang="es-AR" sz="2800" dirty="0" smtClean="0">
                <a:latin typeface="Arial" panose="020B0604020202020204" pitchFamily="34" charset="0"/>
              </a:rPr>
              <a:t>Definir </a:t>
            </a:r>
            <a:r>
              <a:rPr lang="es-AR" altLang="es-AR" sz="2800" dirty="0">
                <a:latin typeface="Arial" panose="020B0604020202020204" pitchFamily="34" charset="0"/>
              </a:rPr>
              <a:t>procedimientos documentados o referencia a los mismos</a:t>
            </a:r>
          </a:p>
          <a:p>
            <a:pPr marL="458787" indent="-457200" algn="just" hangingPunct="0">
              <a:spcBef>
                <a:spcPts val="600"/>
              </a:spcBef>
              <a:spcAft>
                <a:spcPts val="600"/>
              </a:spcAft>
              <a:buClr>
                <a:srgbClr val="0070C0"/>
              </a:buClr>
              <a:buFont typeface="Arial" panose="020B0604020202020204" pitchFamily="34" charset="0"/>
              <a:buChar char="•"/>
            </a:pPr>
            <a:r>
              <a:rPr lang="es-AR" altLang="es-AR" sz="2800" dirty="0" smtClean="0">
                <a:latin typeface="Arial" panose="020B0604020202020204" pitchFamily="34" charset="0"/>
              </a:rPr>
              <a:t>Describir </a:t>
            </a:r>
            <a:r>
              <a:rPr lang="es-AR" altLang="es-AR" sz="2800" dirty="0">
                <a:latin typeface="Arial" panose="020B0604020202020204" pitchFamily="34" charset="0"/>
              </a:rPr>
              <a:t>la interacción de los procesos del SGC </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p:txBody>
      </p:sp>
      <p:sp>
        <p:nvSpPr>
          <p:cNvPr id="69636" name="Text Box 4"/>
          <p:cNvSpPr txBox="1">
            <a:spLocks noChangeArrowheads="1"/>
          </p:cNvSpPr>
          <p:nvPr/>
        </p:nvSpPr>
        <p:spPr bwMode="auto">
          <a:xfrm>
            <a:off x="8291514" y="1484313"/>
            <a:ext cx="1800225" cy="963612"/>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sz="2200">
                <a:solidFill>
                  <a:srgbClr val="000080"/>
                </a:solidFill>
              </a:rPr>
              <a:t>Manual de Calidad</a:t>
            </a:r>
          </a:p>
        </p:txBody>
      </p:sp>
      <p:sp>
        <p:nvSpPr>
          <p:cNvPr id="69637" name="Text Box 5"/>
          <p:cNvSpPr txBox="1">
            <a:spLocks noChangeArrowheads="1"/>
          </p:cNvSpPr>
          <p:nvPr/>
        </p:nvSpPr>
        <p:spPr bwMode="auto">
          <a:xfrm>
            <a:off x="2387601" y="5109882"/>
            <a:ext cx="7704138" cy="1611594"/>
          </a:xfrm>
          <a:prstGeom prst="rect">
            <a:avLst/>
          </a:prstGeom>
          <a:solidFill>
            <a:srgbClr val="C0C0C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sz="2200" dirty="0">
                <a:solidFill>
                  <a:srgbClr val="000080"/>
                </a:solidFill>
              </a:rPr>
              <a:t>Exclusiones - restringidas al Capítulo 7 y siempre que no afecten a la capacidad de la organización cumplir con los requisitos del cliente y los legales y reglamentarios aplicables.</a:t>
            </a:r>
          </a:p>
        </p:txBody>
      </p:sp>
    </p:spTree>
    <p:extLst>
      <p:ext uri="{BB962C8B-B14F-4D97-AF65-F5344CB8AC3E}">
        <p14:creationId xmlns:p14="http://schemas.microsoft.com/office/powerpoint/2010/main" val="123064278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70658"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70659" name="AutoShape 3"/>
          <p:cNvSpPr>
            <a:spLocks noChangeArrowheads="1"/>
          </p:cNvSpPr>
          <p:nvPr/>
        </p:nvSpPr>
        <p:spPr bwMode="auto">
          <a:xfrm>
            <a:off x="1130021" y="863601"/>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4. </a:t>
            </a:r>
            <a:endParaRPr lang="es-AR" altLang="es-AR" sz="2800" b="1" dirty="0" smtClean="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4.2 </a:t>
            </a:r>
            <a:r>
              <a:rPr lang="es-AR" altLang="es-AR" sz="2800" b="1" dirty="0">
                <a:latin typeface="Arial" panose="020B0604020202020204" pitchFamily="34" charset="0"/>
              </a:rPr>
              <a:t>Requisitos de Documentación (cont.)</a:t>
            </a:r>
          </a:p>
          <a:p>
            <a:pPr marL="174625" indent="-173038" algn="just" hangingPunct="0">
              <a:spcBef>
                <a:spcPts val="325"/>
              </a:spcBef>
            </a:pPr>
            <a:r>
              <a:rPr lang="es-AR" altLang="es-AR" sz="2800" b="1" dirty="0">
                <a:latin typeface="Arial" panose="020B0604020202020204" pitchFamily="34" charset="0"/>
              </a:rPr>
              <a:t>			</a:t>
            </a:r>
          </a:p>
          <a:p>
            <a:pPr marL="458787" indent="-457200" algn="just" hangingPunct="0">
              <a:spcBef>
                <a:spcPts val="325"/>
              </a:spcBef>
              <a:buClr>
                <a:srgbClr val="0070C0"/>
              </a:buClr>
              <a:buFont typeface="Arial" panose="020B0604020202020204" pitchFamily="34" charset="0"/>
              <a:buChar char="•"/>
            </a:pPr>
            <a:r>
              <a:rPr lang="es-AR" altLang="es-AR" sz="2800" dirty="0">
                <a:latin typeface="Arial" panose="020B0604020202020204" pitchFamily="34" charset="0"/>
              </a:rPr>
              <a:t>Aprobar</a:t>
            </a:r>
          </a:p>
          <a:p>
            <a:pPr marL="458787" indent="-457200" algn="just" hangingPunct="0">
              <a:spcBef>
                <a:spcPts val="325"/>
              </a:spcBef>
              <a:buClr>
                <a:srgbClr val="0070C0"/>
              </a:buClr>
              <a:buFont typeface="Arial" panose="020B0604020202020204" pitchFamily="34" charset="0"/>
              <a:buChar char="•"/>
            </a:pPr>
            <a:r>
              <a:rPr lang="es-AR" altLang="es-AR" sz="2800" dirty="0">
                <a:latin typeface="Arial" panose="020B0604020202020204" pitchFamily="34" charset="0"/>
              </a:rPr>
              <a:t>Revisar, actualizar y aprobar nuevamente</a:t>
            </a:r>
          </a:p>
          <a:p>
            <a:pPr marL="458787" indent="-457200" algn="just" hangingPunct="0">
              <a:spcBef>
                <a:spcPts val="325"/>
              </a:spcBef>
              <a:buClr>
                <a:srgbClr val="0070C0"/>
              </a:buClr>
              <a:buFont typeface="Arial" panose="020B0604020202020204" pitchFamily="34" charset="0"/>
              <a:buChar char="•"/>
            </a:pPr>
            <a:r>
              <a:rPr lang="es-AR" altLang="es-AR" sz="2800" dirty="0">
                <a:latin typeface="Arial" panose="020B0604020202020204" pitchFamily="34" charset="0"/>
              </a:rPr>
              <a:t>Identificar cambios y versiones vigentes</a:t>
            </a:r>
          </a:p>
          <a:p>
            <a:pPr marL="458787" indent="-457200" algn="just" hangingPunct="0">
              <a:spcBef>
                <a:spcPts val="325"/>
              </a:spcBef>
              <a:buClr>
                <a:srgbClr val="0070C0"/>
              </a:buClr>
              <a:buFont typeface="Arial" panose="020B0604020202020204" pitchFamily="34" charset="0"/>
              <a:buChar char="•"/>
            </a:pPr>
            <a:r>
              <a:rPr lang="es-AR" altLang="es-AR" sz="2800" dirty="0">
                <a:latin typeface="Arial" panose="020B0604020202020204" pitchFamily="34" charset="0"/>
              </a:rPr>
              <a:t>Disponibles en el lugar de uso</a:t>
            </a:r>
          </a:p>
          <a:p>
            <a:pPr marL="458787" indent="-457200" algn="just" hangingPunct="0">
              <a:spcBef>
                <a:spcPts val="325"/>
              </a:spcBef>
              <a:buClr>
                <a:srgbClr val="0070C0"/>
              </a:buClr>
              <a:buFont typeface="Arial" panose="020B0604020202020204" pitchFamily="34" charset="0"/>
              <a:buChar char="•"/>
            </a:pPr>
            <a:r>
              <a:rPr lang="es-AR" altLang="es-AR" sz="2800" dirty="0">
                <a:latin typeface="Arial" panose="020B0604020202020204" pitchFamily="34" charset="0"/>
              </a:rPr>
              <a:t>Legibles e identificables</a:t>
            </a:r>
          </a:p>
          <a:p>
            <a:pPr marL="458787" indent="-457200" algn="just" hangingPunct="0">
              <a:spcBef>
                <a:spcPts val="325"/>
              </a:spcBef>
              <a:buClr>
                <a:srgbClr val="0070C0"/>
              </a:buClr>
              <a:buFont typeface="Arial" panose="020B0604020202020204" pitchFamily="34" charset="0"/>
              <a:buChar char="•"/>
            </a:pPr>
            <a:r>
              <a:rPr lang="es-AR" altLang="es-AR" sz="2800" dirty="0">
                <a:latin typeface="Arial" panose="020B0604020202020204" pitchFamily="34" charset="0"/>
              </a:rPr>
              <a:t>Identificar y controlar documentos externos</a:t>
            </a:r>
          </a:p>
          <a:p>
            <a:pPr marL="458787" indent="-457200" algn="just" hangingPunct="0">
              <a:spcBef>
                <a:spcPts val="325"/>
              </a:spcBef>
              <a:buClr>
                <a:srgbClr val="0070C0"/>
              </a:buClr>
              <a:buFont typeface="Arial" panose="020B0604020202020204" pitchFamily="34" charset="0"/>
              <a:buChar char="•"/>
            </a:pPr>
            <a:r>
              <a:rPr lang="es-AR" altLang="es-AR" sz="2800" dirty="0">
                <a:latin typeface="Arial" panose="020B0604020202020204" pitchFamily="34" charset="0"/>
              </a:rPr>
              <a:t>Identificar versiones obsoletas</a:t>
            </a:r>
          </a:p>
        </p:txBody>
      </p:sp>
      <p:sp>
        <p:nvSpPr>
          <p:cNvPr id="70660" name="Text Box 4"/>
          <p:cNvSpPr txBox="1">
            <a:spLocks noChangeArrowheads="1"/>
          </p:cNvSpPr>
          <p:nvPr/>
        </p:nvSpPr>
        <p:spPr bwMode="auto">
          <a:xfrm>
            <a:off x="9448800" y="1828801"/>
            <a:ext cx="1655763" cy="747712"/>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Control de documentos</a:t>
            </a:r>
          </a:p>
        </p:txBody>
      </p:sp>
    </p:spTree>
    <p:extLst>
      <p:ext uri="{BB962C8B-B14F-4D97-AF65-F5344CB8AC3E}">
        <p14:creationId xmlns:p14="http://schemas.microsoft.com/office/powerpoint/2010/main" val="143102151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71682"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71683" name="AutoShape 3"/>
          <p:cNvSpPr>
            <a:spLocks noChangeArrowheads="1"/>
          </p:cNvSpPr>
          <p:nvPr/>
        </p:nvSpPr>
        <p:spPr bwMode="auto">
          <a:xfrm>
            <a:off x="1811339" y="936625"/>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4. </a:t>
            </a:r>
            <a:endParaRPr lang="es-AR" altLang="es-AR" sz="2800" b="1" dirty="0" smtClean="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4.2 </a:t>
            </a:r>
            <a:r>
              <a:rPr lang="es-AR" altLang="es-AR" sz="2800" b="1" dirty="0">
                <a:latin typeface="Arial" panose="020B0604020202020204" pitchFamily="34" charset="0"/>
              </a:rPr>
              <a:t>Requisitos de Documentación (cont.)</a:t>
            </a:r>
          </a:p>
          <a:p>
            <a:pPr marL="174625" indent="-173038" algn="just" hangingPunct="0">
              <a:spcBef>
                <a:spcPts val="325"/>
              </a:spcBef>
            </a:pPr>
            <a:r>
              <a:rPr lang="es-AR" altLang="es-AR" sz="2800" b="1" dirty="0">
                <a:latin typeface="Arial" panose="020B0604020202020204" pitchFamily="34" charset="0"/>
              </a:rPr>
              <a:t>			</a:t>
            </a:r>
          </a:p>
          <a:p>
            <a:pPr marL="458787" indent="-457200" algn="just" hangingPunct="0">
              <a:spcBef>
                <a:spcPts val="325"/>
              </a:spcBef>
              <a:buClr>
                <a:srgbClr val="0070C0"/>
              </a:buClr>
              <a:buFont typeface="Arial" panose="020B0604020202020204" pitchFamily="34" charset="0"/>
              <a:buChar char="•"/>
            </a:pPr>
            <a:r>
              <a:rPr lang="es-AR" altLang="es-AR" sz="2800" dirty="0">
                <a:latin typeface="Arial" panose="020B0604020202020204" pitchFamily="34" charset="0"/>
              </a:rPr>
              <a:t>Proporcionan evidencia</a:t>
            </a:r>
          </a:p>
          <a:p>
            <a:pPr lvl="2"/>
            <a:r>
              <a:rPr lang="es-AR" altLang="es-AR" sz="2400" dirty="0"/>
              <a:t>Operación del SGC</a:t>
            </a:r>
          </a:p>
          <a:p>
            <a:pPr lvl="2"/>
            <a:r>
              <a:rPr lang="es-AR" altLang="es-AR" sz="2400" dirty="0"/>
              <a:t>Conformidad del SGC</a:t>
            </a:r>
          </a:p>
          <a:p>
            <a:pPr lvl="1"/>
            <a:endParaRPr lang="es-AR" altLang="es-AR" dirty="0"/>
          </a:p>
          <a:p>
            <a:pPr marL="458787" indent="-457200" algn="just" hangingPunct="0">
              <a:spcBef>
                <a:spcPts val="325"/>
              </a:spcBef>
              <a:buClr>
                <a:srgbClr val="0070C0"/>
              </a:buClr>
              <a:buFont typeface="Arial" panose="020B0604020202020204" pitchFamily="34" charset="0"/>
              <a:buChar char="•"/>
            </a:pPr>
            <a:r>
              <a:rPr lang="es-AR" altLang="es-AR" sz="2800" dirty="0">
                <a:latin typeface="Arial" panose="020B0604020202020204" pitchFamily="34" charset="0"/>
              </a:rPr>
              <a:t>Son un tipo particular de documentos</a:t>
            </a:r>
          </a:p>
          <a:p>
            <a:pPr marL="174625" indent="-173038" algn="just" hangingPunct="0">
              <a:spcBef>
                <a:spcPts val="325"/>
              </a:spcBef>
              <a:buClr>
                <a:srgbClr val="0070C0"/>
              </a:buClr>
            </a:pPr>
            <a:endParaRPr lang="es-AR" altLang="es-AR" sz="2800" b="1" dirty="0">
              <a:latin typeface="Arial" panose="020B0604020202020204" pitchFamily="34" charset="0"/>
            </a:endParaRPr>
          </a:p>
          <a:p>
            <a:pPr marL="458787" indent="-457200" algn="just" hangingPunct="0">
              <a:spcBef>
                <a:spcPts val="325"/>
              </a:spcBef>
              <a:buClr>
                <a:srgbClr val="0070C0"/>
              </a:buClr>
              <a:buFont typeface="Arial" panose="020B0604020202020204" pitchFamily="34" charset="0"/>
              <a:buChar char="•"/>
            </a:pPr>
            <a:r>
              <a:rPr lang="es-AR" altLang="es-AR" sz="2800" dirty="0" smtClean="0">
                <a:latin typeface="Arial" panose="020B0604020202020204" pitchFamily="34" charset="0"/>
              </a:rPr>
              <a:t>Deben ser legibles</a:t>
            </a:r>
            <a:r>
              <a:rPr lang="es-AR" altLang="es-AR" sz="2800" dirty="0">
                <a:latin typeface="Arial" panose="020B0604020202020204" pitchFamily="34" charset="0"/>
              </a:rPr>
              <a:t>, identificables y recuperables</a:t>
            </a:r>
          </a:p>
        </p:txBody>
      </p:sp>
      <p:sp>
        <p:nvSpPr>
          <p:cNvPr id="71684" name="Text Box 4"/>
          <p:cNvSpPr txBox="1">
            <a:spLocks noChangeArrowheads="1"/>
          </p:cNvSpPr>
          <p:nvPr/>
        </p:nvSpPr>
        <p:spPr bwMode="auto">
          <a:xfrm>
            <a:off x="9235001" y="1154113"/>
            <a:ext cx="1655763" cy="747712"/>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Control de registros</a:t>
            </a:r>
          </a:p>
        </p:txBody>
      </p:sp>
    </p:spTree>
    <p:extLst>
      <p:ext uri="{BB962C8B-B14F-4D97-AF65-F5344CB8AC3E}">
        <p14:creationId xmlns:p14="http://schemas.microsoft.com/office/powerpoint/2010/main" val="244419199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72706"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72707" name="AutoShape 3"/>
          <p:cNvSpPr>
            <a:spLocks noChangeArrowheads="1"/>
          </p:cNvSpPr>
          <p:nvPr/>
        </p:nvSpPr>
        <p:spPr bwMode="auto">
          <a:xfrm>
            <a:off x="1811339" y="936625"/>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5. Responsabilidades de la dirección.</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a:latin typeface="Arial" panose="020B0604020202020204" pitchFamily="34" charset="0"/>
              </a:rPr>
              <a:t>				</a:t>
            </a:r>
            <a:r>
              <a:rPr lang="es-AR" altLang="es-AR" sz="2800" dirty="0">
                <a:latin typeface="Arial" panose="020B0604020202020204" pitchFamily="34" charset="0"/>
              </a:rPr>
              <a:t>5.1 Compromiso de la dirección</a:t>
            </a:r>
          </a:p>
          <a:p>
            <a:pPr marL="174625" indent="-173038" algn="just" hangingPunct="0">
              <a:spcBef>
                <a:spcPts val="325"/>
              </a:spcBef>
            </a:pPr>
            <a:r>
              <a:rPr lang="es-AR" altLang="es-AR" sz="2800" dirty="0">
                <a:latin typeface="Arial" panose="020B0604020202020204" pitchFamily="34" charset="0"/>
              </a:rPr>
              <a:t> 				5.2 Enfoque al cliente</a:t>
            </a:r>
          </a:p>
          <a:p>
            <a:pPr marL="174625" indent="-173038" algn="just" hangingPunct="0">
              <a:spcBef>
                <a:spcPts val="325"/>
              </a:spcBef>
            </a:pPr>
            <a:r>
              <a:rPr lang="es-AR" altLang="es-AR" sz="2800" dirty="0">
                <a:latin typeface="Arial" panose="020B0604020202020204" pitchFamily="34" charset="0"/>
              </a:rPr>
              <a:t> 				5.3 Política de calidad</a:t>
            </a:r>
          </a:p>
          <a:p>
            <a:pPr marL="174625" indent="-173038" algn="just" hangingPunct="0">
              <a:spcBef>
                <a:spcPts val="325"/>
              </a:spcBef>
            </a:pPr>
            <a:r>
              <a:rPr lang="es-AR" altLang="es-AR" sz="2800" dirty="0">
                <a:latin typeface="Arial" panose="020B0604020202020204" pitchFamily="34" charset="0"/>
              </a:rPr>
              <a:t>				5.4 Planificación</a:t>
            </a:r>
          </a:p>
          <a:p>
            <a:pPr marL="174625" indent="-173038" algn="just" hangingPunct="0">
              <a:spcBef>
                <a:spcPts val="325"/>
              </a:spcBef>
            </a:pPr>
            <a:r>
              <a:rPr lang="es-AR" altLang="es-AR" sz="2800" dirty="0">
                <a:latin typeface="Arial" panose="020B0604020202020204" pitchFamily="34" charset="0"/>
              </a:rPr>
              <a:t>				5.5 Responsabilidad y Autoridad</a:t>
            </a:r>
          </a:p>
          <a:p>
            <a:pPr marL="174625" indent="-173038" algn="just" hangingPunct="0">
              <a:spcBef>
                <a:spcPts val="325"/>
              </a:spcBef>
            </a:pPr>
            <a:r>
              <a:rPr lang="es-AR" altLang="es-AR" sz="2800" dirty="0">
                <a:latin typeface="Arial" panose="020B0604020202020204" pitchFamily="34" charset="0"/>
              </a:rPr>
              <a:t>				5.6 Revisión por la dirección al SGC</a:t>
            </a:r>
          </a:p>
          <a:p>
            <a:pPr marL="174625" indent="-173038" algn="just" hangingPunct="0">
              <a:spcBef>
                <a:spcPts val="325"/>
              </a:spcBef>
            </a:pPr>
            <a:endParaRPr lang="es-AR" altLang="es-AR" sz="2800" dirty="0">
              <a:latin typeface="Arial" panose="020B0604020202020204" pitchFamily="34" charset="0"/>
            </a:endParaRPr>
          </a:p>
        </p:txBody>
      </p:sp>
      <p:sp>
        <p:nvSpPr>
          <p:cNvPr id="72708" name="AutoShape 4"/>
          <p:cNvSpPr>
            <a:spLocks noChangeArrowheads="1"/>
          </p:cNvSpPr>
          <p:nvPr/>
        </p:nvSpPr>
        <p:spPr bwMode="auto">
          <a:xfrm>
            <a:off x="360455" y="2737644"/>
            <a:ext cx="3816350" cy="2033587"/>
          </a:xfrm>
          <a:prstGeom prst="irregularSeal2">
            <a:avLst/>
          </a:prstGeom>
          <a:solidFill>
            <a:srgbClr val="0000FF"/>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t>Dirección</a:t>
            </a:r>
          </a:p>
        </p:txBody>
      </p:sp>
    </p:spTree>
    <p:extLst>
      <p:ext uri="{BB962C8B-B14F-4D97-AF65-F5344CB8AC3E}">
        <p14:creationId xmlns:p14="http://schemas.microsoft.com/office/powerpoint/2010/main" val="105018053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1585" y="842963"/>
            <a:ext cx="10742471" cy="5647700"/>
          </a:xfrm>
          <a:prstGeom prst="rect">
            <a:avLst/>
          </a:prstGeom>
          <a:noFill/>
        </p:spPr>
        <p:txBody>
          <a:bodyPr wrap="square" rtlCol="0">
            <a:spAutoFit/>
          </a:bodyPr>
          <a:lstStyle>
            <a:defPPr>
              <a:defRPr lang="es-AR"/>
            </a:defPPr>
            <a:lvl1pPr marL="174625" indent="-173038" algn="just" hangingPunct="0">
              <a:spcBef>
                <a:spcPts val="325"/>
              </a:spcBef>
              <a:defRPr sz="2800" b="1">
                <a:latin typeface="Arial" panose="020B0604020202020204" pitchFamily="34" charset="0"/>
              </a:defRPr>
            </a:lvl1pPr>
          </a:lstStyle>
          <a:p>
            <a:r>
              <a:rPr lang="es-AR" altLang="es-AR" dirty="0"/>
              <a:t>Capítulo 5. Responsabilidades de la dirección.</a:t>
            </a:r>
          </a:p>
          <a:p>
            <a:endParaRPr lang="es-AR" altLang="es-AR" dirty="0"/>
          </a:p>
          <a:p>
            <a:endParaRPr lang="es-AR" altLang="es-AR" dirty="0" smtClean="0"/>
          </a:p>
          <a:p>
            <a:endParaRPr lang="es-AR" altLang="es-AR" dirty="0"/>
          </a:p>
          <a:p>
            <a:pPr marL="538163" indent="-538163"/>
            <a:r>
              <a:rPr lang="es-AR" altLang="es-AR" b="0" dirty="0" smtClean="0"/>
              <a:t>a) Comunicar </a:t>
            </a:r>
            <a:r>
              <a:rPr lang="es-AR" altLang="es-AR" b="0" dirty="0"/>
              <a:t>la importancia de satisfacer los requisitos del </a:t>
            </a:r>
            <a:r>
              <a:rPr lang="es-AR" altLang="es-AR" b="0" dirty="0" smtClean="0"/>
              <a:t>cliente, legales </a:t>
            </a:r>
            <a:r>
              <a:rPr lang="es-AR" altLang="es-AR" b="0" dirty="0"/>
              <a:t>y reglamentarios</a:t>
            </a:r>
          </a:p>
          <a:p>
            <a:pPr marL="538163" indent="-538163"/>
            <a:r>
              <a:rPr lang="es-AR" altLang="es-AR" b="0" dirty="0"/>
              <a:t>b) </a:t>
            </a:r>
            <a:r>
              <a:rPr lang="es-AR" altLang="es-AR" b="0" dirty="0" smtClean="0"/>
              <a:t> Establecer </a:t>
            </a:r>
            <a:r>
              <a:rPr lang="es-AR" altLang="es-AR" b="0" dirty="0"/>
              <a:t>la política de calidad</a:t>
            </a:r>
          </a:p>
          <a:p>
            <a:pPr marL="538163" indent="-538163"/>
            <a:r>
              <a:rPr lang="es-AR" altLang="es-AR" b="0" dirty="0"/>
              <a:t>c) </a:t>
            </a:r>
            <a:r>
              <a:rPr lang="es-AR" altLang="es-AR" b="0" dirty="0" smtClean="0"/>
              <a:t> Asegurar </a:t>
            </a:r>
            <a:r>
              <a:rPr lang="es-AR" altLang="es-AR" b="0" dirty="0"/>
              <a:t>que se establezcan los objetivos de la calidad</a:t>
            </a:r>
          </a:p>
          <a:p>
            <a:pPr marL="538163" indent="-538163"/>
            <a:r>
              <a:rPr lang="es-AR" altLang="es-AR" b="0" dirty="0"/>
              <a:t>d) </a:t>
            </a:r>
            <a:r>
              <a:rPr lang="es-AR" altLang="es-AR" b="0" dirty="0" smtClean="0"/>
              <a:t> Revisar </a:t>
            </a:r>
            <a:r>
              <a:rPr lang="es-AR" altLang="es-AR" b="0" dirty="0"/>
              <a:t>el SGC</a:t>
            </a:r>
          </a:p>
          <a:p>
            <a:pPr marL="538163" indent="-538163"/>
            <a:r>
              <a:rPr lang="es-AR" altLang="es-AR" b="0" dirty="0"/>
              <a:t>e) </a:t>
            </a:r>
            <a:r>
              <a:rPr lang="es-AR" altLang="es-AR" b="0" dirty="0" smtClean="0"/>
              <a:t> Asegurar </a:t>
            </a:r>
            <a:r>
              <a:rPr lang="es-AR" altLang="es-AR" b="0" dirty="0"/>
              <a:t>la disponibilidad de recursos</a:t>
            </a:r>
          </a:p>
          <a:p>
            <a:pPr marL="538163" indent="-538163"/>
            <a:endParaRPr lang="es-AR" altLang="es-AR" dirty="0"/>
          </a:p>
          <a:p>
            <a:endParaRPr lang="es-AR" dirty="0"/>
          </a:p>
        </p:txBody>
      </p:sp>
      <p:sp>
        <p:nvSpPr>
          <p:cNvPr id="73729"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73730"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73732" name="Text Box 4"/>
          <p:cNvSpPr txBox="1">
            <a:spLocks noChangeArrowheads="1"/>
          </p:cNvSpPr>
          <p:nvPr/>
        </p:nvSpPr>
        <p:spPr bwMode="auto">
          <a:xfrm>
            <a:off x="5258496" y="1589040"/>
            <a:ext cx="1944688" cy="804863"/>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dirty="0">
                <a:solidFill>
                  <a:srgbClr val="000080"/>
                </a:solidFill>
              </a:rPr>
              <a:t>Compromiso de la Dirección</a:t>
            </a:r>
          </a:p>
        </p:txBody>
      </p:sp>
    </p:spTree>
    <p:extLst>
      <p:ext uri="{BB962C8B-B14F-4D97-AF65-F5344CB8AC3E}">
        <p14:creationId xmlns:p14="http://schemas.microsoft.com/office/powerpoint/2010/main" val="309633367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3322" y="833718"/>
            <a:ext cx="11171853" cy="6509474"/>
          </a:xfrm>
          <a:prstGeom prst="rect">
            <a:avLst/>
          </a:prstGeom>
          <a:noFill/>
        </p:spPr>
        <p:txBody>
          <a:bodyPr wrap="square" rtlCol="0">
            <a:spAutoFit/>
          </a:bodyPr>
          <a:lstStyle>
            <a:defPPr>
              <a:defRPr lang="es-AR"/>
            </a:defPPr>
            <a:lvl1pPr marL="174625" indent="-173038" algn="just" hangingPunct="0">
              <a:spcBef>
                <a:spcPts val="325"/>
              </a:spcBef>
              <a:defRPr sz="2800" b="1">
                <a:latin typeface="Arial" panose="020B0604020202020204" pitchFamily="34" charset="0"/>
              </a:defRPr>
            </a:lvl1pPr>
          </a:lstStyle>
          <a:p>
            <a:r>
              <a:rPr lang="es-AR" altLang="es-AR" dirty="0"/>
              <a:t>Capítulo 5. Responsabilidades de la dirección.</a:t>
            </a:r>
          </a:p>
          <a:p>
            <a:endParaRPr lang="es-AR" altLang="es-AR" dirty="0" smtClean="0"/>
          </a:p>
          <a:p>
            <a:pPr marL="0" indent="1588"/>
            <a:endParaRPr lang="es-AR" altLang="es-AR" b="0" dirty="0" smtClean="0"/>
          </a:p>
          <a:p>
            <a:pPr marL="0" indent="1588"/>
            <a:r>
              <a:rPr lang="es-AR" altLang="es-AR" b="0" dirty="0" smtClean="0"/>
              <a:t>Asegurar </a:t>
            </a:r>
            <a:r>
              <a:rPr lang="es-AR" altLang="es-AR" b="0" dirty="0"/>
              <a:t>que los requisitos del cliente se determinan y se cumplen con el propósito de aumentar la satisfacción del cliente.</a:t>
            </a:r>
          </a:p>
          <a:p>
            <a:endParaRPr lang="es-AR" altLang="es-AR" b="0" dirty="0"/>
          </a:p>
          <a:p>
            <a:pPr marL="458787" indent="-457200">
              <a:buClr>
                <a:srgbClr val="0070C0"/>
              </a:buClr>
              <a:buFont typeface="Arial" panose="020B0604020202020204" pitchFamily="34" charset="0"/>
              <a:buChar char="•"/>
            </a:pPr>
            <a:r>
              <a:rPr lang="es-AR" altLang="es-AR" b="0" dirty="0"/>
              <a:t>Se identificaron los distintos clientes?</a:t>
            </a:r>
          </a:p>
          <a:p>
            <a:pPr marL="457200" indent="-457200">
              <a:buClr>
                <a:srgbClr val="0070C0"/>
              </a:buClr>
              <a:buFont typeface="Arial" panose="020B0604020202020204" pitchFamily="34" charset="0"/>
              <a:buChar char="•"/>
            </a:pPr>
            <a:r>
              <a:rPr lang="es-AR" altLang="es-AR" b="0" dirty="0"/>
              <a:t>Se determinaron sus necesidades implícitas y explicitas y sus </a:t>
            </a:r>
            <a:r>
              <a:rPr lang="es-AR" altLang="es-AR" b="0" dirty="0" smtClean="0"/>
              <a:t>expectativas?</a:t>
            </a:r>
            <a:endParaRPr lang="es-AR" altLang="es-AR" b="0" dirty="0"/>
          </a:p>
          <a:p>
            <a:pPr marL="458787" indent="-457200">
              <a:buClr>
                <a:srgbClr val="0070C0"/>
              </a:buClr>
              <a:buFont typeface="Arial" panose="020B0604020202020204" pitchFamily="34" charset="0"/>
              <a:buChar char="•"/>
            </a:pPr>
            <a:r>
              <a:rPr lang="es-AR" altLang="es-AR" b="0" dirty="0"/>
              <a:t>Se determinó cómo satisfacer las necesidades detectadas?</a:t>
            </a:r>
          </a:p>
          <a:p>
            <a:pPr marL="457200" indent="-457200">
              <a:buClr>
                <a:srgbClr val="0070C0"/>
              </a:buClr>
              <a:buFont typeface="Arial" panose="020B0604020202020204" pitchFamily="34" charset="0"/>
              <a:buChar char="•"/>
            </a:pPr>
            <a:r>
              <a:rPr lang="es-AR" altLang="es-AR" b="0" dirty="0"/>
              <a:t>Se planificó cómo realizar el seguimiento de la percepción del cliente (su satisfacción)?</a:t>
            </a:r>
          </a:p>
          <a:p>
            <a:endParaRPr lang="es-AR" altLang="es-AR" dirty="0"/>
          </a:p>
          <a:p>
            <a:endParaRPr lang="es-AR" dirty="0"/>
          </a:p>
        </p:txBody>
      </p:sp>
      <p:sp>
        <p:nvSpPr>
          <p:cNvPr id="74753"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74754"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74756" name="Text Box 4"/>
          <p:cNvSpPr txBox="1">
            <a:spLocks noChangeArrowheads="1"/>
          </p:cNvSpPr>
          <p:nvPr/>
        </p:nvSpPr>
        <p:spPr bwMode="auto">
          <a:xfrm>
            <a:off x="5500174" y="1396486"/>
            <a:ext cx="1944688" cy="804863"/>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dirty="0">
                <a:solidFill>
                  <a:srgbClr val="000080"/>
                </a:solidFill>
              </a:rPr>
              <a:t>Compromiso de la Dirección</a:t>
            </a:r>
          </a:p>
        </p:txBody>
      </p:sp>
    </p:spTree>
    <p:extLst>
      <p:ext uri="{BB962C8B-B14F-4D97-AF65-F5344CB8AC3E}">
        <p14:creationId xmlns:p14="http://schemas.microsoft.com/office/powerpoint/2010/main" val="1631931161"/>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AR" dirty="0" smtClean="0"/>
              <a:t>Introducción</a:t>
            </a:r>
            <a:endParaRPr lang="es-AR" dirty="0"/>
          </a:p>
        </p:txBody>
      </p:sp>
      <p:sp>
        <p:nvSpPr>
          <p:cNvPr id="5" name="Marcador de contenido 4"/>
          <p:cNvSpPr>
            <a:spLocks noGrp="1"/>
          </p:cNvSpPr>
          <p:nvPr>
            <p:ph sz="quarter" idx="10"/>
          </p:nvPr>
        </p:nvSpPr>
        <p:spPr>
          <a:xfrm>
            <a:off x="687426" y="1343021"/>
            <a:ext cx="5952728" cy="4298032"/>
          </a:xfrm>
        </p:spPr>
        <p:txBody>
          <a:bodyPr>
            <a:noAutofit/>
          </a:bodyPr>
          <a:lstStyle/>
          <a:p>
            <a:pPr marL="363538" indent="-363538">
              <a:spcAft>
                <a:spcPts val="600"/>
              </a:spcAft>
              <a:buFont typeface="Arial" panose="020B0604020202020204" pitchFamily="34" charset="0"/>
              <a:buChar char="•"/>
            </a:pPr>
            <a:r>
              <a:rPr lang="es-AR" dirty="0">
                <a:solidFill>
                  <a:schemeClr val="tx1"/>
                </a:solidFill>
                <a:latin typeface="Arial" panose="020B0604020202020204" pitchFamily="34" charset="0"/>
                <a:cs typeface="Arial" panose="020B0604020202020204" pitchFamily="34" charset="0"/>
              </a:rPr>
              <a:t>Un sistema de gestión es un conjunto de reglas y principios relacionados entre sí de forma ordenada, para contribuir a la gestión de procesos generales o específicos de una </a:t>
            </a:r>
            <a:r>
              <a:rPr lang="es-AR" dirty="0" smtClean="0">
                <a:solidFill>
                  <a:schemeClr val="tx1"/>
                </a:solidFill>
                <a:latin typeface="Arial" panose="020B0604020202020204" pitchFamily="34" charset="0"/>
                <a:cs typeface="Arial" panose="020B0604020202020204" pitchFamily="34" charset="0"/>
              </a:rPr>
              <a:t>organización.</a:t>
            </a:r>
          </a:p>
          <a:p>
            <a:pPr marL="363538" indent="-363538">
              <a:spcAft>
                <a:spcPts val="600"/>
              </a:spcAft>
              <a:buFont typeface="Arial" panose="020B0604020202020204" pitchFamily="34" charset="0"/>
              <a:buChar char="•"/>
            </a:pPr>
            <a:r>
              <a:rPr lang="es-AR" dirty="0" smtClean="0">
                <a:solidFill>
                  <a:schemeClr val="tx1"/>
                </a:solidFill>
                <a:latin typeface="Arial" panose="020B0604020202020204" pitchFamily="34" charset="0"/>
                <a:cs typeface="Arial" panose="020B0604020202020204" pitchFamily="34" charset="0"/>
              </a:rPr>
              <a:t>Establece la forma en que se organiza la estrategia, los procesos y los recursos con el fin de lograr los objetivos de negocio establecidos.</a:t>
            </a:r>
          </a:p>
          <a:p>
            <a:pPr marL="363538" indent="-363538">
              <a:spcAft>
                <a:spcPts val="600"/>
              </a:spcAft>
              <a:buFont typeface="Arial" panose="020B0604020202020204" pitchFamily="34" charset="0"/>
              <a:buChar char="•"/>
            </a:pPr>
            <a:r>
              <a:rPr lang="es-AR" dirty="0" smtClean="0">
                <a:solidFill>
                  <a:schemeClr val="tx1"/>
                </a:solidFill>
                <a:latin typeface="Arial" panose="020B0604020202020204" pitchFamily="34" charset="0"/>
                <a:cs typeface="Arial" panose="020B0604020202020204" pitchFamily="34" charset="0"/>
              </a:rPr>
              <a:t>Un Sistema de Gestión de Calidad establece un esquema de organización que orienta la estrategia, políticas, objetivos, procesos y recursos hacia el Cliente y su satisfacción.</a:t>
            </a:r>
          </a:p>
        </p:txBody>
      </p:sp>
      <p:sp>
        <p:nvSpPr>
          <p:cNvPr id="6" name="Rectángulo redondeado 5"/>
          <p:cNvSpPr/>
          <p:nvPr/>
        </p:nvSpPr>
        <p:spPr>
          <a:xfrm>
            <a:off x="7974824" y="2446680"/>
            <a:ext cx="2460096" cy="79265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Rectángulo redondeado 6"/>
          <p:cNvSpPr/>
          <p:nvPr/>
        </p:nvSpPr>
        <p:spPr>
          <a:xfrm>
            <a:off x="8154883" y="2813641"/>
            <a:ext cx="93610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Políticas</a:t>
            </a:r>
          </a:p>
        </p:txBody>
      </p:sp>
      <p:sp>
        <p:nvSpPr>
          <p:cNvPr id="8" name="Rectángulo redondeado 7"/>
          <p:cNvSpPr/>
          <p:nvPr/>
        </p:nvSpPr>
        <p:spPr>
          <a:xfrm>
            <a:off x="9174062" y="2823391"/>
            <a:ext cx="1088541" cy="27578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Objetivos</a:t>
            </a:r>
          </a:p>
        </p:txBody>
      </p:sp>
      <p:sp>
        <p:nvSpPr>
          <p:cNvPr id="9" name="CuadroTexto 8"/>
          <p:cNvSpPr txBox="1"/>
          <p:nvPr/>
        </p:nvSpPr>
        <p:spPr>
          <a:xfrm>
            <a:off x="8046831" y="2418768"/>
            <a:ext cx="989182" cy="307777"/>
          </a:xfrm>
          <a:prstGeom prst="rect">
            <a:avLst/>
          </a:prstGeom>
          <a:noFill/>
        </p:spPr>
        <p:txBody>
          <a:bodyPr wrap="none" rtlCol="0">
            <a:spAutoFit/>
          </a:bodyPr>
          <a:lstStyle/>
          <a:p>
            <a:r>
              <a:rPr lang="es-AR" sz="1400" cap="small" dirty="0">
                <a:latin typeface="Franklin Gothic Demi" panose="020B0703020102020204" pitchFamily="34" charset="0"/>
              </a:rPr>
              <a:t>Estrategia</a:t>
            </a:r>
          </a:p>
        </p:txBody>
      </p:sp>
      <p:sp>
        <p:nvSpPr>
          <p:cNvPr id="10" name="Rectángulo redondeado 9"/>
          <p:cNvSpPr/>
          <p:nvPr/>
        </p:nvSpPr>
        <p:spPr>
          <a:xfrm>
            <a:off x="7974823" y="3306401"/>
            <a:ext cx="2460096" cy="79265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CuadroTexto 10"/>
          <p:cNvSpPr txBox="1"/>
          <p:nvPr/>
        </p:nvSpPr>
        <p:spPr>
          <a:xfrm>
            <a:off x="8077850" y="3306402"/>
            <a:ext cx="907300" cy="307777"/>
          </a:xfrm>
          <a:prstGeom prst="rect">
            <a:avLst/>
          </a:prstGeom>
          <a:noFill/>
        </p:spPr>
        <p:txBody>
          <a:bodyPr wrap="none" rtlCol="0">
            <a:spAutoFit/>
          </a:bodyPr>
          <a:lstStyle>
            <a:defPPr>
              <a:defRPr lang="en-US"/>
            </a:defPPr>
            <a:lvl1pPr>
              <a:defRPr sz="1400" cap="small">
                <a:latin typeface="Franklin Gothic Demi" panose="020B0703020102020204" pitchFamily="34" charset="0"/>
              </a:defRPr>
            </a:lvl1pPr>
          </a:lstStyle>
          <a:p>
            <a:r>
              <a:rPr lang="es-AR" dirty="0"/>
              <a:t>Procesos</a:t>
            </a:r>
          </a:p>
        </p:txBody>
      </p:sp>
      <p:sp>
        <p:nvSpPr>
          <p:cNvPr id="12" name="Rectángulo redondeado 11"/>
          <p:cNvSpPr/>
          <p:nvPr/>
        </p:nvSpPr>
        <p:spPr>
          <a:xfrm>
            <a:off x="7974822" y="4156821"/>
            <a:ext cx="2460096" cy="79265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3" name="CuadroTexto 12"/>
          <p:cNvSpPr txBox="1"/>
          <p:nvPr/>
        </p:nvSpPr>
        <p:spPr>
          <a:xfrm>
            <a:off x="8046471" y="4156822"/>
            <a:ext cx="920445" cy="307777"/>
          </a:xfrm>
          <a:prstGeom prst="rect">
            <a:avLst/>
          </a:prstGeom>
          <a:noFill/>
        </p:spPr>
        <p:txBody>
          <a:bodyPr wrap="none" rtlCol="0">
            <a:spAutoFit/>
          </a:bodyPr>
          <a:lstStyle>
            <a:defPPr>
              <a:defRPr lang="en-US"/>
            </a:defPPr>
            <a:lvl1pPr>
              <a:defRPr sz="1400" cap="small">
                <a:latin typeface="Franklin Gothic Demi" panose="020B0703020102020204" pitchFamily="34" charset="0"/>
              </a:defRPr>
            </a:lvl1pPr>
          </a:lstStyle>
          <a:p>
            <a:r>
              <a:rPr lang="es-AR" dirty="0"/>
              <a:t>Recursos</a:t>
            </a:r>
          </a:p>
        </p:txBody>
      </p:sp>
      <p:sp>
        <p:nvSpPr>
          <p:cNvPr id="14" name="Triángulo isósceles 13"/>
          <p:cNvSpPr/>
          <p:nvPr/>
        </p:nvSpPr>
        <p:spPr>
          <a:xfrm>
            <a:off x="7974823" y="1454669"/>
            <a:ext cx="2460095" cy="906337"/>
          </a:xfrm>
          <a:prstGeom prst="triangl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cap="small" dirty="0">
                <a:latin typeface="Franklin Gothic Demi" panose="020B0703020102020204" pitchFamily="34" charset="0"/>
              </a:rPr>
              <a:t>Cliente</a:t>
            </a:r>
          </a:p>
        </p:txBody>
      </p:sp>
      <p:sp>
        <p:nvSpPr>
          <p:cNvPr id="4" name="CuadroTexto 3"/>
          <p:cNvSpPr txBox="1"/>
          <p:nvPr/>
        </p:nvSpPr>
        <p:spPr>
          <a:xfrm>
            <a:off x="2783633" y="5641053"/>
            <a:ext cx="6335081" cy="369332"/>
          </a:xfrm>
          <a:prstGeom prst="rect">
            <a:avLst/>
          </a:prstGeom>
          <a:solidFill>
            <a:schemeClr val="tx1">
              <a:lumMod val="10000"/>
              <a:lumOff val="90000"/>
              <a:alpha val="34000"/>
            </a:schemeClr>
          </a:solidFill>
        </p:spPr>
        <p:txBody>
          <a:bodyPr wrap="square" rtlCol="0" anchor="ctr">
            <a:spAutoFit/>
          </a:bodyPr>
          <a:lstStyle/>
          <a:p>
            <a:pPr algn="ctr"/>
            <a:r>
              <a:rPr lang="es-AR" b="1" dirty="0">
                <a:latin typeface="Franklin Gothic Demi" panose="020B0703020102020204" pitchFamily="34" charset="0"/>
              </a:rPr>
              <a:t>Clientes satisfechos </a:t>
            </a:r>
            <a:r>
              <a:rPr lang="es-AR" b="1" dirty="0">
                <a:latin typeface="Franklin Gothic Demi" panose="020B0703020102020204" pitchFamily="34" charset="0"/>
                <a:sym typeface="Wingdings 3" panose="05040102010807070707" pitchFamily="18" charset="2"/>
              </a:rPr>
              <a:t> </a:t>
            </a:r>
            <a:r>
              <a:rPr lang="es-AR" b="1" dirty="0">
                <a:latin typeface="Franklin Gothic Demi" panose="020B0703020102020204" pitchFamily="34" charset="0"/>
              </a:rPr>
              <a:t>Referencialidad y Recompra </a:t>
            </a:r>
            <a:endParaRPr lang="es-AR" dirty="0">
              <a:latin typeface="Franklin Gothic Demi" panose="020B0703020102020204" pitchFamily="34" charset="0"/>
            </a:endParaRPr>
          </a:p>
        </p:txBody>
      </p:sp>
      <p:sp>
        <p:nvSpPr>
          <p:cNvPr id="17" name="Rectángulo redondeado 16"/>
          <p:cNvSpPr/>
          <p:nvPr/>
        </p:nvSpPr>
        <p:spPr>
          <a:xfrm>
            <a:off x="8154995" y="3666480"/>
            <a:ext cx="96454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Productivos</a:t>
            </a:r>
          </a:p>
        </p:txBody>
      </p:sp>
      <p:sp>
        <p:nvSpPr>
          <p:cNvPr id="18" name="Rectángulo redondeado 17"/>
          <p:cNvSpPr/>
          <p:nvPr/>
        </p:nvSpPr>
        <p:spPr>
          <a:xfrm>
            <a:off x="9196154" y="3661564"/>
            <a:ext cx="1066450"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Soporte</a:t>
            </a:r>
          </a:p>
        </p:txBody>
      </p:sp>
      <p:sp>
        <p:nvSpPr>
          <p:cNvPr id="19" name="Rectángulo redondeado 18"/>
          <p:cNvSpPr/>
          <p:nvPr/>
        </p:nvSpPr>
        <p:spPr>
          <a:xfrm>
            <a:off x="8193200" y="4519951"/>
            <a:ext cx="750570"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RRHH</a:t>
            </a:r>
          </a:p>
        </p:txBody>
      </p:sp>
      <p:sp>
        <p:nvSpPr>
          <p:cNvPr id="20" name="Rectángulo redondeado 19"/>
          <p:cNvSpPr/>
          <p:nvPr/>
        </p:nvSpPr>
        <p:spPr>
          <a:xfrm>
            <a:off x="8999120" y="4519951"/>
            <a:ext cx="1263484" cy="2880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t>Infraestructura</a:t>
            </a:r>
          </a:p>
        </p:txBody>
      </p:sp>
      <p:sp>
        <p:nvSpPr>
          <p:cNvPr id="15" name="Flecha arriba 14"/>
          <p:cNvSpPr/>
          <p:nvPr/>
        </p:nvSpPr>
        <p:spPr>
          <a:xfrm>
            <a:off x="9986770" y="2663206"/>
            <a:ext cx="331182" cy="2079048"/>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Título 2"/>
          <p:cNvSpPr txBox="1">
            <a:spLocks/>
          </p:cNvSpPr>
          <p:nvPr/>
        </p:nvSpPr>
        <p:spPr>
          <a:xfrm>
            <a:off x="498070" y="30165"/>
            <a:ext cx="10058400" cy="78019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000" kern="1200" spc="-50" baseline="0">
                <a:solidFill>
                  <a:schemeClr val="bg1"/>
                </a:solidFill>
                <a:latin typeface="+mj-lt"/>
                <a:ea typeface="+mj-ea"/>
                <a:cs typeface="+mj-cs"/>
              </a:defRPr>
            </a:lvl1pPr>
          </a:lstStyle>
          <a:p>
            <a:r>
              <a:rPr lang="es-AR" dirty="0" smtClean="0">
                <a:solidFill>
                  <a:schemeClr val="tx1"/>
                </a:solidFill>
              </a:rPr>
              <a:t>Y qué es un Sistema de Gestión?</a:t>
            </a:r>
            <a:endParaRPr lang="es-AR" dirty="0">
              <a:solidFill>
                <a:schemeClr val="tx1"/>
              </a:solidFill>
            </a:endParaRPr>
          </a:p>
        </p:txBody>
      </p:sp>
    </p:spTree>
    <p:extLst>
      <p:ext uri="{BB962C8B-B14F-4D97-AF65-F5344CB8AC3E}">
        <p14:creationId xmlns:p14="http://schemas.microsoft.com/office/powerpoint/2010/main" val="40519624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62340" y="596900"/>
            <a:ext cx="10965023" cy="6509474"/>
          </a:xfrm>
          <a:prstGeom prst="rect">
            <a:avLst/>
          </a:prstGeom>
          <a:noFill/>
        </p:spPr>
        <p:txBody>
          <a:bodyPr wrap="square" rtlCol="0">
            <a:spAutoFit/>
          </a:bodyPr>
          <a:lstStyle>
            <a:defPPr>
              <a:defRPr lang="es-AR"/>
            </a:defPPr>
            <a:lvl1pPr marL="174625" indent="-173038" algn="just" hangingPunct="0">
              <a:spcBef>
                <a:spcPts val="325"/>
              </a:spcBef>
              <a:defRPr sz="2800" b="1">
                <a:latin typeface="Arial" panose="020B0604020202020204" pitchFamily="34" charset="0"/>
              </a:defRPr>
            </a:lvl1pPr>
          </a:lstStyle>
          <a:p>
            <a:r>
              <a:rPr lang="es-AR" altLang="es-AR" dirty="0"/>
              <a:t>Capítulo 5. Responsabilidades de la dirección.</a:t>
            </a:r>
          </a:p>
          <a:p>
            <a:endParaRPr lang="es-AR" altLang="es-AR" dirty="0"/>
          </a:p>
          <a:p>
            <a:endParaRPr lang="es-AR" altLang="es-AR" dirty="0"/>
          </a:p>
          <a:p>
            <a:pPr marL="0" indent="0"/>
            <a:endParaRPr lang="es-AR" altLang="es-AR" dirty="0" smtClean="0"/>
          </a:p>
          <a:p>
            <a:pPr marL="457200" indent="-457200">
              <a:buClr>
                <a:srgbClr val="0070C0"/>
              </a:buClr>
              <a:buFont typeface="Arial" panose="020B0604020202020204" pitchFamily="34" charset="0"/>
              <a:buChar char="•"/>
            </a:pPr>
            <a:r>
              <a:rPr lang="es-AR" altLang="es-AR" b="0" dirty="0" smtClean="0"/>
              <a:t>Debe </a:t>
            </a:r>
            <a:r>
              <a:rPr lang="es-AR" altLang="es-AR" b="0" dirty="0"/>
              <a:t>ser adecuada para el propósito de la organización</a:t>
            </a:r>
          </a:p>
          <a:p>
            <a:pPr marL="457200" indent="-457200">
              <a:buClr>
                <a:srgbClr val="0070C0"/>
              </a:buClr>
              <a:buFont typeface="Arial" panose="020B0604020202020204" pitchFamily="34" charset="0"/>
              <a:buChar char="•"/>
            </a:pPr>
            <a:r>
              <a:rPr lang="es-AR" altLang="es-AR" b="0" dirty="0" smtClean="0"/>
              <a:t>Debe </a:t>
            </a:r>
            <a:r>
              <a:rPr lang="es-AR" altLang="es-AR" b="0" dirty="0"/>
              <a:t>mencionar compromiso con mejora continua del SGC y cumplimiento de requisitos</a:t>
            </a:r>
          </a:p>
          <a:p>
            <a:pPr marL="457200" indent="-457200">
              <a:buClr>
                <a:srgbClr val="0070C0"/>
              </a:buClr>
              <a:buFont typeface="Arial" panose="020B0604020202020204" pitchFamily="34" charset="0"/>
              <a:buChar char="•"/>
            </a:pPr>
            <a:r>
              <a:rPr lang="es-AR" altLang="es-AR" b="0" dirty="0" smtClean="0"/>
              <a:t>Debe </a:t>
            </a:r>
            <a:r>
              <a:rPr lang="es-AR" altLang="es-AR" b="0" dirty="0"/>
              <a:t>ser revisada y aprobada (debe ser un documento controlado)</a:t>
            </a:r>
          </a:p>
          <a:p>
            <a:pPr marL="457200" indent="-457200">
              <a:buClr>
                <a:srgbClr val="0070C0"/>
              </a:buClr>
              <a:buFont typeface="Arial" panose="020B0604020202020204" pitchFamily="34" charset="0"/>
              <a:buChar char="•"/>
            </a:pPr>
            <a:r>
              <a:rPr lang="es-AR" altLang="es-AR" b="0" dirty="0" smtClean="0"/>
              <a:t>Debe </a:t>
            </a:r>
            <a:r>
              <a:rPr lang="es-AR" altLang="es-AR" b="0" dirty="0"/>
              <a:t>ser comunicada y entendida dentro de la organización.</a:t>
            </a:r>
          </a:p>
          <a:p>
            <a:pPr marL="457200" indent="-457200">
              <a:buClr>
                <a:srgbClr val="0070C0"/>
              </a:buClr>
              <a:buFont typeface="Arial" panose="020B0604020202020204" pitchFamily="34" charset="0"/>
              <a:buChar char="•"/>
            </a:pPr>
            <a:r>
              <a:rPr lang="es-AR" altLang="es-AR" b="0" dirty="0" smtClean="0"/>
              <a:t>Debe </a:t>
            </a:r>
            <a:r>
              <a:rPr lang="es-AR" altLang="es-AR" b="0" dirty="0"/>
              <a:t>ser un marco para el establecimiento de los objetivos del SGC</a:t>
            </a:r>
          </a:p>
          <a:p>
            <a:pPr marL="0" indent="0"/>
            <a:endParaRPr lang="es-AR" altLang="es-AR" dirty="0"/>
          </a:p>
          <a:p>
            <a:endParaRPr lang="es-AR" dirty="0"/>
          </a:p>
        </p:txBody>
      </p:sp>
      <p:sp>
        <p:nvSpPr>
          <p:cNvPr id="75777"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75778"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75780" name="Text Box 4"/>
          <p:cNvSpPr txBox="1">
            <a:spLocks noChangeArrowheads="1"/>
          </p:cNvSpPr>
          <p:nvPr/>
        </p:nvSpPr>
        <p:spPr bwMode="auto">
          <a:xfrm>
            <a:off x="5333440" y="1330513"/>
            <a:ext cx="1944688" cy="804863"/>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sz="2200">
                <a:solidFill>
                  <a:srgbClr val="000080"/>
                </a:solidFill>
              </a:rPr>
              <a:t>Política de Calidad</a:t>
            </a:r>
          </a:p>
        </p:txBody>
      </p:sp>
    </p:spTree>
    <p:extLst>
      <p:ext uri="{BB962C8B-B14F-4D97-AF65-F5344CB8AC3E}">
        <p14:creationId xmlns:p14="http://schemas.microsoft.com/office/powerpoint/2010/main" val="354601105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76802"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76803" name="AutoShape 3"/>
          <p:cNvSpPr>
            <a:spLocks noChangeArrowheads="1"/>
          </p:cNvSpPr>
          <p:nvPr/>
        </p:nvSpPr>
        <p:spPr bwMode="auto">
          <a:xfrm>
            <a:off x="1811339" y="936625"/>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5. Responsabilidades de la dirección.</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smtClean="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458787" indent="-457200" algn="just" hangingPunct="0">
              <a:spcBef>
                <a:spcPts val="325"/>
              </a:spcBef>
              <a:buClr>
                <a:srgbClr val="0070C0"/>
              </a:buClr>
              <a:buFont typeface="Arial" panose="020B0604020202020204" pitchFamily="34" charset="0"/>
              <a:buChar char="•"/>
            </a:pPr>
            <a:r>
              <a:rPr lang="es-AR" altLang="es-AR" sz="2800" dirty="0">
                <a:latin typeface="Arial" panose="020B0604020202020204" pitchFamily="34" charset="0"/>
              </a:rPr>
              <a:t>Objetivos de calidad</a:t>
            </a:r>
          </a:p>
          <a:p>
            <a:pPr lvl="2">
              <a:spcBef>
                <a:spcPts val="1200"/>
              </a:spcBef>
            </a:pPr>
            <a:r>
              <a:rPr lang="es-AR" altLang="es-AR" sz="2400" dirty="0" smtClean="0"/>
              <a:t>Coherentes </a:t>
            </a:r>
            <a:r>
              <a:rPr lang="es-AR" altLang="es-AR" sz="2400" dirty="0"/>
              <a:t>con la política de calidad</a:t>
            </a:r>
          </a:p>
          <a:p>
            <a:pPr lvl="2"/>
            <a:r>
              <a:rPr lang="es-AR" altLang="es-AR" sz="2400" dirty="0"/>
              <a:t>Establecidos en las funciones y niveles pertinentes	</a:t>
            </a:r>
          </a:p>
          <a:p>
            <a:pPr lvl="2"/>
            <a:r>
              <a:rPr lang="es-AR" altLang="es-AR" sz="2400" dirty="0"/>
              <a:t>Medibles, alcanzables y ambiciosos. </a:t>
            </a:r>
          </a:p>
          <a:p>
            <a:pPr lvl="2"/>
            <a:r>
              <a:rPr lang="es-AR" altLang="es-AR" sz="2400" dirty="0"/>
              <a:t>Deben tener indicadores y metas asociadas. </a:t>
            </a:r>
          </a:p>
          <a:p>
            <a:pPr lvl="2"/>
            <a:endParaRPr lang="es-AR" altLang="es-AR" dirty="0"/>
          </a:p>
          <a:p>
            <a:pPr marL="458787" indent="-457200" algn="just" hangingPunct="0">
              <a:spcBef>
                <a:spcPts val="325"/>
              </a:spcBef>
              <a:buClr>
                <a:srgbClr val="0070C0"/>
              </a:buClr>
              <a:buFont typeface="Arial" panose="020B0604020202020204" pitchFamily="34" charset="0"/>
              <a:buChar char="•"/>
            </a:pPr>
            <a:r>
              <a:rPr lang="es-AR" altLang="es-AR" sz="2800" dirty="0">
                <a:latin typeface="Arial" panose="020B0604020202020204" pitchFamily="34" charset="0"/>
              </a:rPr>
              <a:t>Planificación del SGC</a:t>
            </a:r>
          </a:p>
        </p:txBody>
      </p:sp>
      <p:sp>
        <p:nvSpPr>
          <p:cNvPr id="76804" name="Text Box 4"/>
          <p:cNvSpPr txBox="1">
            <a:spLocks noChangeArrowheads="1"/>
          </p:cNvSpPr>
          <p:nvPr/>
        </p:nvSpPr>
        <p:spPr bwMode="auto">
          <a:xfrm>
            <a:off x="4886044" y="1901825"/>
            <a:ext cx="1944688" cy="804863"/>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sz="2200">
                <a:solidFill>
                  <a:srgbClr val="000080"/>
                </a:solidFill>
              </a:rPr>
              <a:t>Planificación</a:t>
            </a:r>
          </a:p>
        </p:txBody>
      </p:sp>
    </p:spTree>
    <p:extLst>
      <p:ext uri="{BB962C8B-B14F-4D97-AF65-F5344CB8AC3E}">
        <p14:creationId xmlns:p14="http://schemas.microsoft.com/office/powerpoint/2010/main" val="98958800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77826"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77827" name="AutoShape 3"/>
          <p:cNvSpPr>
            <a:spLocks noChangeArrowheads="1"/>
          </p:cNvSpPr>
          <p:nvPr/>
        </p:nvSpPr>
        <p:spPr bwMode="auto">
          <a:xfrm>
            <a:off x="1811339" y="936625"/>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5. Responsabilidades de la dirección.</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p:txBody>
      </p:sp>
      <p:pic>
        <p:nvPicPr>
          <p:cNvPr id="778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813" y="1508124"/>
            <a:ext cx="5140548" cy="34941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78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5335" y="3022600"/>
            <a:ext cx="4946929" cy="31157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2214547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78850"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78851" name="AutoShape 3"/>
          <p:cNvSpPr>
            <a:spLocks noChangeArrowheads="1"/>
          </p:cNvSpPr>
          <p:nvPr/>
        </p:nvSpPr>
        <p:spPr bwMode="auto">
          <a:xfrm>
            <a:off x="538351" y="596900"/>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5. Responsabilidades de la dirección.</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smtClean="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458787" indent="-457200" algn="just" hangingPunct="0">
              <a:spcBef>
                <a:spcPts val="325"/>
              </a:spcBef>
              <a:buClr>
                <a:srgbClr val="0070C0"/>
              </a:buClr>
              <a:buFont typeface="Arial" panose="020B0604020202020204" pitchFamily="34" charset="0"/>
              <a:buChar char="•"/>
            </a:pPr>
            <a:r>
              <a:rPr lang="es-AR" altLang="es-AR" sz="2800" dirty="0">
                <a:latin typeface="Arial" panose="020B0604020202020204" pitchFamily="34" charset="0"/>
              </a:rPr>
              <a:t>Responsabilidad </a:t>
            </a:r>
            <a:r>
              <a:rPr lang="es-AR" altLang="es-AR" sz="2800" dirty="0">
                <a:latin typeface="Arial" panose="020B0604020202020204" pitchFamily="34" charset="0"/>
              </a:rPr>
              <a:t>y autoridad</a:t>
            </a:r>
          </a:p>
          <a:p>
            <a:pPr lvl="2"/>
            <a:r>
              <a:rPr lang="es-AR" altLang="es-AR" sz="2400" dirty="0"/>
              <a:t>Definidas y comunicadas. </a:t>
            </a:r>
          </a:p>
          <a:p>
            <a:pPr lvl="2"/>
            <a:endParaRPr lang="es-AR" altLang="es-AR" dirty="0"/>
          </a:p>
          <a:p>
            <a:pPr marL="458787" indent="-457200" algn="just" hangingPunct="0">
              <a:spcBef>
                <a:spcPts val="325"/>
              </a:spcBef>
              <a:buClr>
                <a:srgbClr val="0070C0"/>
              </a:buClr>
              <a:buFont typeface="Arial" panose="020B0604020202020204" pitchFamily="34" charset="0"/>
              <a:buChar char="•"/>
            </a:pPr>
            <a:r>
              <a:rPr lang="es-AR" altLang="es-AR" sz="2800" dirty="0">
                <a:latin typeface="Arial" panose="020B0604020202020204" pitchFamily="34" charset="0"/>
              </a:rPr>
              <a:t>Representante de la Dirección</a:t>
            </a:r>
          </a:p>
          <a:p>
            <a:pPr lvl="2"/>
            <a:r>
              <a:rPr lang="es-AR" altLang="es-AR" sz="2400" dirty="0"/>
              <a:t>Asegure que establecen, implementan y mantienen los procesos necesarios para SGC</a:t>
            </a:r>
          </a:p>
          <a:p>
            <a:pPr lvl="2"/>
            <a:r>
              <a:rPr lang="es-AR" altLang="es-AR" sz="2400" dirty="0"/>
              <a:t>Informe a la Dirección del desempeño</a:t>
            </a:r>
          </a:p>
          <a:p>
            <a:pPr lvl="2"/>
            <a:r>
              <a:rPr lang="es-AR" altLang="es-AR" sz="2400" dirty="0"/>
              <a:t>Promueva la  toma de conciencia de los requisitos del cliente</a:t>
            </a:r>
          </a:p>
          <a:p>
            <a:pPr marL="174625" indent="-173038" algn="just" hangingPunct="0">
              <a:spcBef>
                <a:spcPts val="325"/>
              </a:spcBef>
            </a:pPr>
            <a:endParaRPr lang="es-AR" altLang="es-AR" sz="2000" b="1" dirty="0">
              <a:latin typeface="Arial" panose="020B0604020202020204" pitchFamily="34" charset="0"/>
            </a:endParaRPr>
          </a:p>
          <a:p>
            <a:pPr marL="458787" indent="-457200" algn="just" hangingPunct="0">
              <a:spcBef>
                <a:spcPts val="325"/>
              </a:spcBef>
              <a:buClr>
                <a:srgbClr val="0070C0"/>
              </a:buClr>
              <a:buFont typeface="Arial" panose="020B0604020202020204" pitchFamily="34" charset="0"/>
              <a:buChar char="•"/>
            </a:pPr>
            <a:r>
              <a:rPr lang="es-AR" altLang="es-AR" sz="2800" dirty="0">
                <a:latin typeface="Arial" panose="020B0604020202020204" pitchFamily="34" charset="0"/>
              </a:rPr>
              <a:t>Comunicación</a:t>
            </a:r>
          </a:p>
          <a:p>
            <a:pPr lvl="2"/>
            <a:r>
              <a:rPr lang="es-AR" altLang="es-AR" sz="2400" dirty="0"/>
              <a:t>Establecer procesos de comunicación necesarios y apropiados.</a:t>
            </a:r>
          </a:p>
        </p:txBody>
      </p:sp>
      <p:sp>
        <p:nvSpPr>
          <p:cNvPr id="78852" name="Text Box 4"/>
          <p:cNvSpPr txBox="1">
            <a:spLocks noChangeArrowheads="1"/>
          </p:cNvSpPr>
          <p:nvPr/>
        </p:nvSpPr>
        <p:spPr bwMode="auto">
          <a:xfrm>
            <a:off x="5079206" y="1384301"/>
            <a:ext cx="1944688" cy="804863"/>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dirty="0">
                <a:solidFill>
                  <a:srgbClr val="000080"/>
                </a:solidFill>
              </a:rPr>
              <a:t>Responsabilidad y Autoridad</a:t>
            </a:r>
          </a:p>
        </p:txBody>
      </p:sp>
    </p:spTree>
    <p:extLst>
      <p:ext uri="{BB962C8B-B14F-4D97-AF65-F5344CB8AC3E}">
        <p14:creationId xmlns:p14="http://schemas.microsoft.com/office/powerpoint/2010/main" val="310246484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79874"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79875" name="AutoShape 3"/>
          <p:cNvSpPr>
            <a:spLocks noChangeArrowheads="1"/>
          </p:cNvSpPr>
          <p:nvPr/>
        </p:nvSpPr>
        <p:spPr bwMode="auto">
          <a:xfrm>
            <a:off x="430774" y="596900"/>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5. Responsabilidades de la dirección.</a:t>
            </a:r>
          </a:p>
          <a:p>
            <a:pPr marL="174625" indent="-173038" algn="just" hangingPunct="0">
              <a:spcBef>
                <a:spcPts val="325"/>
              </a:spcBef>
            </a:pPr>
            <a:endParaRPr lang="es-AR" altLang="es-AR" sz="2800" b="1" dirty="0">
              <a:latin typeface="Arial" panose="020B0604020202020204" pitchFamily="34" charset="0"/>
            </a:endParaRPr>
          </a:p>
          <a:p>
            <a:pPr marL="458787" indent="-457200" algn="just" hangingPunct="0">
              <a:spcBef>
                <a:spcPts val="325"/>
              </a:spcBef>
              <a:buClr>
                <a:srgbClr val="0070C0"/>
              </a:buClr>
              <a:buFont typeface="Arial" panose="020B0604020202020204" pitchFamily="34" charset="0"/>
              <a:buChar char="•"/>
            </a:pPr>
            <a:endParaRPr lang="es-AR" altLang="es-AR" sz="2800" dirty="0" smtClean="0">
              <a:latin typeface="Arial" panose="020B0604020202020204" pitchFamily="34" charset="0"/>
            </a:endParaRPr>
          </a:p>
          <a:p>
            <a:pPr marL="458787" indent="-457200" algn="just" hangingPunct="0">
              <a:spcBef>
                <a:spcPts val="325"/>
              </a:spcBef>
              <a:buClr>
                <a:srgbClr val="0070C0"/>
              </a:buClr>
              <a:buFont typeface="Arial" panose="020B0604020202020204" pitchFamily="34" charset="0"/>
              <a:buChar char="•"/>
            </a:pPr>
            <a:endParaRPr lang="es-AR" altLang="es-AR" sz="2800" dirty="0">
              <a:latin typeface="Arial" panose="020B0604020202020204" pitchFamily="34" charset="0"/>
            </a:endParaRPr>
          </a:p>
          <a:p>
            <a:pPr marL="458787" indent="-457200" algn="just" hangingPunct="0">
              <a:spcBef>
                <a:spcPts val="325"/>
              </a:spcBef>
              <a:buClr>
                <a:srgbClr val="0070C0"/>
              </a:buClr>
              <a:buFont typeface="Arial" panose="020B0604020202020204" pitchFamily="34" charset="0"/>
              <a:buChar char="•"/>
            </a:pPr>
            <a:r>
              <a:rPr lang="es-AR" altLang="es-AR" sz="2800" dirty="0" smtClean="0">
                <a:latin typeface="Arial" panose="020B0604020202020204" pitchFamily="34" charset="0"/>
              </a:rPr>
              <a:t>Se </a:t>
            </a:r>
            <a:r>
              <a:rPr lang="es-AR" altLang="es-AR" sz="2800" dirty="0">
                <a:latin typeface="Arial" panose="020B0604020202020204" pitchFamily="34" charset="0"/>
              </a:rPr>
              <a:t>deben analizar:</a:t>
            </a:r>
          </a:p>
          <a:p>
            <a:pPr lvl="2"/>
            <a:r>
              <a:rPr lang="es-AR" altLang="es-AR" sz="2400" dirty="0"/>
              <a:t>Resultado de auditorías</a:t>
            </a:r>
          </a:p>
          <a:p>
            <a:pPr lvl="2"/>
            <a:r>
              <a:rPr lang="es-AR" altLang="es-AR" sz="2400" dirty="0"/>
              <a:t>Retroalimentación de los clientes</a:t>
            </a:r>
          </a:p>
          <a:p>
            <a:pPr lvl="2"/>
            <a:r>
              <a:rPr lang="es-AR" altLang="es-AR" sz="2400" dirty="0"/>
              <a:t>Desempeño de procesos y conformidad de producto (indicadores)</a:t>
            </a:r>
          </a:p>
          <a:p>
            <a:pPr lvl="2"/>
            <a:r>
              <a:rPr lang="es-AR" altLang="es-AR" sz="2400" dirty="0"/>
              <a:t>Estado de las acciones correctivas y preventivas</a:t>
            </a:r>
          </a:p>
          <a:p>
            <a:pPr lvl="2"/>
            <a:r>
              <a:rPr lang="es-AR" altLang="es-AR" sz="2400" dirty="0"/>
              <a:t>Acciones de seguimiento de revisiones anteriores</a:t>
            </a:r>
          </a:p>
          <a:p>
            <a:pPr lvl="2"/>
            <a:r>
              <a:rPr lang="es-AR" altLang="es-AR" sz="2400" dirty="0"/>
              <a:t>Cambios que podrían afectar al sistema de calidad</a:t>
            </a:r>
          </a:p>
          <a:p>
            <a:pPr lvl="2"/>
            <a:r>
              <a:rPr lang="es-AR" altLang="es-AR" sz="2400" dirty="0"/>
              <a:t>Propuestas de mejoras</a:t>
            </a:r>
          </a:p>
          <a:p>
            <a:pPr lvl="2"/>
            <a:r>
              <a:rPr lang="es-AR" altLang="es-AR" sz="2400" dirty="0"/>
              <a:t>Política y objetivos de calidad</a:t>
            </a:r>
          </a:p>
          <a:p>
            <a:pPr lvl="2"/>
            <a:r>
              <a:rPr lang="es-AR" altLang="es-AR" sz="2400" dirty="0"/>
              <a:t>Necesidad de recursos</a:t>
            </a:r>
          </a:p>
        </p:txBody>
      </p:sp>
      <p:sp>
        <p:nvSpPr>
          <p:cNvPr id="79876" name="Text Box 4"/>
          <p:cNvSpPr txBox="1">
            <a:spLocks noChangeArrowheads="1"/>
          </p:cNvSpPr>
          <p:nvPr/>
        </p:nvSpPr>
        <p:spPr bwMode="auto">
          <a:xfrm>
            <a:off x="5079206" y="1330513"/>
            <a:ext cx="1944688" cy="804863"/>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Revisión por la Dirección </a:t>
            </a:r>
          </a:p>
        </p:txBody>
      </p:sp>
    </p:spTree>
    <p:extLst>
      <p:ext uri="{BB962C8B-B14F-4D97-AF65-F5344CB8AC3E}">
        <p14:creationId xmlns:p14="http://schemas.microsoft.com/office/powerpoint/2010/main" val="278042367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80898"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80899" name="AutoShape 3"/>
          <p:cNvSpPr>
            <a:spLocks noChangeArrowheads="1"/>
          </p:cNvSpPr>
          <p:nvPr/>
        </p:nvSpPr>
        <p:spPr bwMode="auto">
          <a:xfrm>
            <a:off x="1811339" y="936625"/>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6. Gestión de los recursos.</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a:latin typeface="Arial" panose="020B0604020202020204" pitchFamily="34" charset="0"/>
              </a:rPr>
              <a:t>			</a:t>
            </a:r>
            <a:r>
              <a:rPr lang="es-AR" altLang="es-AR" sz="2800" dirty="0">
                <a:latin typeface="Arial" panose="020B0604020202020204" pitchFamily="34" charset="0"/>
              </a:rPr>
              <a:t>	6.1 Provisión de recursos</a:t>
            </a:r>
          </a:p>
          <a:p>
            <a:pPr marL="174625" indent="-173038" algn="just" hangingPunct="0">
              <a:spcBef>
                <a:spcPts val="325"/>
              </a:spcBef>
            </a:pPr>
            <a:r>
              <a:rPr lang="es-AR" altLang="es-AR" sz="2800" dirty="0">
                <a:latin typeface="Arial" panose="020B0604020202020204" pitchFamily="34" charset="0"/>
              </a:rPr>
              <a:t> 				6.2 RRHH</a:t>
            </a:r>
          </a:p>
          <a:p>
            <a:pPr marL="174625" indent="-173038" algn="just" hangingPunct="0">
              <a:spcBef>
                <a:spcPts val="325"/>
              </a:spcBef>
            </a:pPr>
            <a:r>
              <a:rPr lang="es-AR" altLang="es-AR" sz="2800" dirty="0">
                <a:latin typeface="Arial" panose="020B0604020202020204" pitchFamily="34" charset="0"/>
              </a:rPr>
              <a:t> 				6.3 Infraestructura</a:t>
            </a:r>
          </a:p>
          <a:p>
            <a:pPr marL="174625" indent="-173038" algn="just" hangingPunct="0">
              <a:spcBef>
                <a:spcPts val="325"/>
              </a:spcBef>
            </a:pPr>
            <a:r>
              <a:rPr lang="es-AR" altLang="es-AR" sz="2800" dirty="0">
                <a:latin typeface="Arial" panose="020B0604020202020204" pitchFamily="34" charset="0"/>
              </a:rPr>
              <a:t>				6.4 Ambiente de trabajo</a:t>
            </a:r>
          </a:p>
          <a:p>
            <a:pPr marL="174625" indent="-173038" algn="just" hangingPunct="0">
              <a:spcBef>
                <a:spcPts val="325"/>
              </a:spcBef>
            </a:pPr>
            <a:endParaRPr lang="es-AR" altLang="es-AR" sz="2800" b="1" dirty="0">
              <a:latin typeface="Arial" panose="020B0604020202020204" pitchFamily="34" charset="0"/>
            </a:endParaRPr>
          </a:p>
        </p:txBody>
      </p:sp>
      <p:sp>
        <p:nvSpPr>
          <p:cNvPr id="80900" name="AutoShape 4"/>
          <p:cNvSpPr>
            <a:spLocks noChangeArrowheads="1"/>
          </p:cNvSpPr>
          <p:nvPr/>
        </p:nvSpPr>
        <p:spPr bwMode="auto">
          <a:xfrm>
            <a:off x="611468" y="3683000"/>
            <a:ext cx="3816350" cy="2033587"/>
          </a:xfrm>
          <a:prstGeom prst="irregularSeal2">
            <a:avLst/>
          </a:prstGeom>
          <a:solidFill>
            <a:srgbClr val="0000FF"/>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t>Recursos</a:t>
            </a:r>
          </a:p>
        </p:txBody>
      </p:sp>
    </p:spTree>
    <p:extLst>
      <p:ext uri="{BB962C8B-B14F-4D97-AF65-F5344CB8AC3E}">
        <p14:creationId xmlns:p14="http://schemas.microsoft.com/office/powerpoint/2010/main" val="1861367071"/>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81922"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81923" name="AutoShape 3"/>
          <p:cNvSpPr>
            <a:spLocks noChangeArrowheads="1"/>
          </p:cNvSpPr>
          <p:nvPr/>
        </p:nvSpPr>
        <p:spPr bwMode="auto">
          <a:xfrm>
            <a:off x="1022445" y="863601"/>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6. Gestión de los recursos.</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smtClean="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smtClean="0">
              <a:latin typeface="Arial" panose="020B0604020202020204" pitchFamily="34" charset="0"/>
            </a:endParaRPr>
          </a:p>
          <a:p>
            <a:pPr marL="458787" indent="-457200" algn="just" hangingPunct="0">
              <a:spcBef>
                <a:spcPts val="325"/>
              </a:spcBef>
              <a:buClr>
                <a:srgbClr val="0070C0"/>
              </a:buClr>
              <a:buFont typeface="Arial" panose="020B0604020202020204" pitchFamily="34" charset="0"/>
              <a:buChar char="•"/>
            </a:pPr>
            <a:r>
              <a:rPr lang="es-AR" altLang="es-AR" sz="2800" dirty="0">
                <a:latin typeface="Arial" panose="020B0604020202020204" pitchFamily="34" charset="0"/>
              </a:rPr>
              <a:t>Determinar </a:t>
            </a:r>
            <a:r>
              <a:rPr lang="es-AR" altLang="es-AR" sz="2800" dirty="0">
                <a:latin typeface="Arial" panose="020B0604020202020204" pitchFamily="34" charset="0"/>
              </a:rPr>
              <a:t>y proporcionar los recursos necesarios</a:t>
            </a:r>
          </a:p>
          <a:p>
            <a:pPr marL="174625" indent="-173038" algn="just" hangingPunct="0">
              <a:spcBef>
                <a:spcPts val="325"/>
              </a:spcBef>
            </a:pPr>
            <a:endParaRPr lang="es-AR" altLang="es-AR" sz="2400" b="1" dirty="0">
              <a:latin typeface="Arial" panose="020B0604020202020204" pitchFamily="34" charset="0"/>
            </a:endParaRPr>
          </a:p>
          <a:p>
            <a:pPr lvl="1"/>
            <a:r>
              <a:rPr lang="es-AR" altLang="es-AR" sz="2400" dirty="0"/>
              <a:t>implementar y mantener el SGC y mejorar continuamente</a:t>
            </a:r>
          </a:p>
          <a:p>
            <a:pPr lvl="1"/>
            <a:r>
              <a:rPr lang="es-AR" altLang="es-AR" sz="2400" dirty="0" smtClean="0"/>
              <a:t>aumentar </a:t>
            </a:r>
            <a:r>
              <a:rPr lang="es-AR" altLang="es-AR" sz="2400" dirty="0"/>
              <a:t>la satisfacción del cliente mediante el cumplimiento de sus requisitos</a:t>
            </a:r>
          </a:p>
          <a:p>
            <a:pPr marL="174625" indent="-173038" algn="just" hangingPunct="0">
              <a:spcBef>
                <a:spcPts val="325"/>
              </a:spcBef>
            </a:pPr>
            <a:endParaRPr lang="es-AR" altLang="es-AR" sz="2400" b="1" dirty="0">
              <a:latin typeface="Arial" panose="020B0604020202020204" pitchFamily="34" charset="0"/>
            </a:endParaRPr>
          </a:p>
        </p:txBody>
      </p:sp>
      <p:sp>
        <p:nvSpPr>
          <p:cNvPr id="81924" name="Text Box 4"/>
          <p:cNvSpPr txBox="1">
            <a:spLocks noChangeArrowheads="1"/>
          </p:cNvSpPr>
          <p:nvPr/>
        </p:nvSpPr>
        <p:spPr bwMode="auto">
          <a:xfrm>
            <a:off x="5079206" y="1636899"/>
            <a:ext cx="1944688" cy="804862"/>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dirty="0">
                <a:solidFill>
                  <a:srgbClr val="000080"/>
                </a:solidFill>
              </a:rPr>
              <a:t>Provisión de recursos </a:t>
            </a:r>
          </a:p>
        </p:txBody>
      </p:sp>
    </p:spTree>
    <p:extLst>
      <p:ext uri="{BB962C8B-B14F-4D97-AF65-F5344CB8AC3E}">
        <p14:creationId xmlns:p14="http://schemas.microsoft.com/office/powerpoint/2010/main" val="384997444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20663" y="445357"/>
            <a:ext cx="11093549" cy="6163226"/>
          </a:xfrm>
          <a:prstGeom prst="rect">
            <a:avLst/>
          </a:prstGeom>
          <a:noFill/>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6. Gestión de los recursos.</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smtClean="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458787" indent="-457200" algn="just" hangingPunct="0">
              <a:buClr>
                <a:srgbClr val="0070C0"/>
              </a:buClr>
              <a:buFont typeface="Arial" panose="020B0604020202020204" pitchFamily="34" charset="0"/>
              <a:buChar char="•"/>
            </a:pPr>
            <a:r>
              <a:rPr lang="es-AR" altLang="es-AR" sz="2800" dirty="0">
                <a:latin typeface="Arial" panose="020B0604020202020204" pitchFamily="34" charset="0"/>
              </a:rPr>
              <a:t>Determinar las competencias del personal que afecte a la conformidad de los requisitos del producto.</a:t>
            </a:r>
          </a:p>
          <a:p>
            <a:pPr lvl="1">
              <a:spcAft>
                <a:spcPts val="1200"/>
              </a:spcAft>
            </a:pPr>
            <a:r>
              <a:rPr lang="es-AR" altLang="es-AR" sz="2400" dirty="0" smtClean="0"/>
              <a:t>Educación</a:t>
            </a:r>
            <a:r>
              <a:rPr lang="es-AR" altLang="es-AR" sz="2400" dirty="0"/>
              <a:t>, formación, experiencia y habilidades</a:t>
            </a:r>
          </a:p>
          <a:p>
            <a:pPr marL="458787" indent="-457200" algn="just" hangingPunct="0">
              <a:spcBef>
                <a:spcPts val="1200"/>
              </a:spcBef>
              <a:spcAft>
                <a:spcPts val="1200"/>
              </a:spcAft>
              <a:buClr>
                <a:srgbClr val="0070C0"/>
              </a:buClr>
              <a:buFont typeface="Arial" panose="020B0604020202020204" pitchFamily="34" charset="0"/>
              <a:buChar char="•"/>
            </a:pPr>
            <a:r>
              <a:rPr lang="es-AR" altLang="es-AR" sz="2800" dirty="0" smtClean="0">
                <a:latin typeface="Arial" panose="020B0604020202020204" pitchFamily="34" charset="0"/>
              </a:rPr>
              <a:t>Proporcionar </a:t>
            </a:r>
            <a:r>
              <a:rPr lang="es-AR" altLang="es-AR" sz="2800" dirty="0">
                <a:latin typeface="Arial" panose="020B0604020202020204" pitchFamily="34" charset="0"/>
              </a:rPr>
              <a:t>capacitación, formación y otras acciones.</a:t>
            </a:r>
          </a:p>
          <a:p>
            <a:pPr marL="458787" indent="-457200" algn="just" hangingPunct="0">
              <a:spcBef>
                <a:spcPts val="1200"/>
              </a:spcBef>
              <a:spcAft>
                <a:spcPts val="1200"/>
              </a:spcAft>
              <a:buClr>
                <a:srgbClr val="0070C0"/>
              </a:buClr>
              <a:buFont typeface="Arial" panose="020B0604020202020204" pitchFamily="34" charset="0"/>
              <a:buChar char="•"/>
            </a:pPr>
            <a:r>
              <a:rPr lang="es-AR" altLang="es-AR" sz="2800" dirty="0" smtClean="0">
                <a:latin typeface="Arial" panose="020B0604020202020204" pitchFamily="34" charset="0"/>
              </a:rPr>
              <a:t>Evaluar </a:t>
            </a:r>
            <a:r>
              <a:rPr lang="es-AR" altLang="es-AR" sz="2800" dirty="0">
                <a:latin typeface="Arial" panose="020B0604020202020204" pitchFamily="34" charset="0"/>
              </a:rPr>
              <a:t>la eficacia de las acciones. </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endParaRPr lang="es-AR" dirty="0"/>
          </a:p>
        </p:txBody>
      </p:sp>
      <p:sp>
        <p:nvSpPr>
          <p:cNvPr id="82945"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82946"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82948" name="Text Box 4"/>
          <p:cNvSpPr txBox="1">
            <a:spLocks noChangeArrowheads="1"/>
          </p:cNvSpPr>
          <p:nvPr/>
        </p:nvSpPr>
        <p:spPr bwMode="auto">
          <a:xfrm>
            <a:off x="5227639" y="1101165"/>
            <a:ext cx="1584325" cy="804862"/>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dirty="0">
                <a:solidFill>
                  <a:srgbClr val="000080"/>
                </a:solidFill>
              </a:rPr>
              <a:t>Recursos Humanos </a:t>
            </a:r>
          </a:p>
        </p:txBody>
      </p:sp>
      <p:sp>
        <p:nvSpPr>
          <p:cNvPr id="82949" name="Text Box 5"/>
          <p:cNvSpPr txBox="1">
            <a:spLocks noChangeArrowheads="1"/>
          </p:cNvSpPr>
          <p:nvPr/>
        </p:nvSpPr>
        <p:spPr bwMode="auto">
          <a:xfrm>
            <a:off x="1955801" y="5543551"/>
            <a:ext cx="8423275" cy="760413"/>
          </a:xfrm>
          <a:prstGeom prst="rect">
            <a:avLst/>
          </a:prstGeom>
          <a:solidFill>
            <a:srgbClr val="E6E6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FFFFFF"/>
                </a:solidFill>
                <a:latin typeface="Comic Sans MS" panose="030F0702030302020204" pitchFamily="66" charset="0"/>
                <a:ea typeface="Droid Sans Fallback" charset="0"/>
                <a:cs typeface="Droid Sans Fallback" charset="0"/>
              </a:defRPr>
            </a:lvl1pPr>
            <a:lvl2pPr>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FFFFFF"/>
                </a:solidFill>
                <a:latin typeface="Comic Sans MS" panose="030F0702030302020204" pitchFamily="66" charset="0"/>
                <a:ea typeface="Droid Sans Fallback" charset="0"/>
                <a:cs typeface="Droid Sans Fallback" charset="0"/>
              </a:defRPr>
            </a:lvl2pPr>
            <a:lvl3pPr>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FFFFFF"/>
                </a:solidFill>
                <a:latin typeface="Comic Sans MS" panose="030F0702030302020204" pitchFamily="66" charset="0"/>
                <a:ea typeface="Droid Sans Fallback" charset="0"/>
                <a:cs typeface="Droid Sans Fallback" charset="0"/>
              </a:defRPr>
            </a:lvl3pPr>
            <a:lvl4pPr>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FFFFFF"/>
                </a:solidFill>
                <a:latin typeface="Comic Sans MS" panose="030F0702030302020204" pitchFamily="66" charset="0"/>
                <a:ea typeface="Droid Sans Fallback" charset="0"/>
                <a:cs typeface="Droid Sans Fallback" charset="0"/>
              </a:defRPr>
            </a:lvl4pPr>
            <a:lvl5pPr>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17462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FFFFFF"/>
                </a:solidFill>
                <a:latin typeface="Comic Sans MS" panose="030F0702030302020204" pitchFamily="66" charset="0"/>
                <a:ea typeface="Droid Sans Fallback" charset="0"/>
                <a:cs typeface="Droid Sans Fallback" charset="0"/>
              </a:defRPr>
            </a:lvl9pPr>
          </a:lstStyle>
          <a:p>
            <a:pPr marL="174625" indent="-173038" algn="just" hangingPunct="0">
              <a:spcBef>
                <a:spcPts val="325"/>
              </a:spcBef>
            </a:pPr>
            <a:r>
              <a:rPr lang="es-AR" altLang="es-AR" sz="2200">
                <a:solidFill>
                  <a:srgbClr val="003366"/>
                </a:solidFill>
                <a:latin typeface="Arial" panose="020B0604020202020204" pitchFamily="34" charset="0"/>
              </a:rPr>
              <a:t>Conciencia de la pertinencia e importancia de sus actividades y su contribución al logro de los objetivos de calidad.</a:t>
            </a:r>
          </a:p>
        </p:txBody>
      </p:sp>
    </p:spTree>
    <p:extLst>
      <p:ext uri="{BB962C8B-B14F-4D97-AF65-F5344CB8AC3E}">
        <p14:creationId xmlns:p14="http://schemas.microsoft.com/office/powerpoint/2010/main" val="260590399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09600" y="813926"/>
            <a:ext cx="9950449" cy="5693866"/>
          </a:xfrm>
          <a:prstGeom prst="rect">
            <a:avLst/>
          </a:prstGeom>
          <a:noFill/>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6. Gestión de los recursos.</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458787" indent="-457200" algn="just" hangingPunct="0">
              <a:spcBef>
                <a:spcPts val="325"/>
              </a:spcBef>
              <a:buClr>
                <a:srgbClr val="0070C0"/>
              </a:buClr>
              <a:buFont typeface="Arial" panose="020B0604020202020204" pitchFamily="34" charset="0"/>
              <a:buChar char="•"/>
            </a:pPr>
            <a:r>
              <a:rPr lang="es-AR" altLang="es-AR" sz="2800" dirty="0">
                <a:latin typeface="Arial" panose="020B0604020202020204" pitchFamily="34" charset="0"/>
              </a:rPr>
              <a:t>Determinar, proporcionar y mantener la infraestructura necesaria para lograr la conformidad con los requisitos del producto.</a:t>
            </a:r>
          </a:p>
          <a:p>
            <a:pPr marL="173038" indent="-173038" algn="just" hangingPunct="0">
              <a:spcBef>
                <a:spcPts val="325"/>
              </a:spcBef>
            </a:pPr>
            <a:endParaRPr lang="es-AR" altLang="es-AR" sz="2800" dirty="0">
              <a:latin typeface="Arial" panose="020B0604020202020204" pitchFamily="34" charset="0"/>
            </a:endParaRPr>
          </a:p>
          <a:p>
            <a:pPr algn="just" hangingPunct="0">
              <a:spcBef>
                <a:spcPts val="325"/>
              </a:spcBef>
              <a:tabLst>
                <a:tab pos="0" algn="l"/>
              </a:tabLst>
            </a:pPr>
            <a:endParaRPr lang="es-AR" altLang="es-AR" sz="2800" dirty="0" smtClean="0">
              <a:latin typeface="Arial" panose="020B0604020202020204" pitchFamily="34" charset="0"/>
            </a:endParaRPr>
          </a:p>
          <a:p>
            <a:pPr algn="just" hangingPunct="0">
              <a:spcBef>
                <a:spcPts val="325"/>
              </a:spcBef>
              <a:tabLst>
                <a:tab pos="0" algn="l"/>
              </a:tabLst>
            </a:pPr>
            <a:endParaRPr lang="es-AR" altLang="es-AR" sz="2800" dirty="0" smtClean="0">
              <a:latin typeface="Arial" panose="020B0604020202020204" pitchFamily="34" charset="0"/>
            </a:endParaRPr>
          </a:p>
          <a:p>
            <a:pPr marL="458787" indent="-457200" algn="just" hangingPunct="0">
              <a:spcBef>
                <a:spcPts val="325"/>
              </a:spcBef>
              <a:buClr>
                <a:srgbClr val="0070C0"/>
              </a:buClr>
              <a:buFont typeface="Arial" panose="020B0604020202020204" pitchFamily="34" charset="0"/>
              <a:buChar char="•"/>
              <a:tabLst>
                <a:tab pos="0" algn="l"/>
              </a:tabLst>
            </a:pPr>
            <a:r>
              <a:rPr lang="es-AR" altLang="es-AR" sz="2800" dirty="0">
                <a:latin typeface="Arial" panose="020B0604020202020204" pitchFamily="34" charset="0"/>
              </a:rPr>
              <a:t>Identificar </a:t>
            </a:r>
            <a:r>
              <a:rPr lang="es-AR" altLang="es-AR" sz="2800" dirty="0">
                <a:latin typeface="Arial" panose="020B0604020202020204" pitchFamily="34" charset="0"/>
              </a:rPr>
              <a:t>y gestionar el ambiente de trabajo necesario para lograr la conformidad con los requisitos del producto.</a:t>
            </a:r>
          </a:p>
          <a:p>
            <a:pPr marL="174625" indent="-173038" algn="just" hangingPunct="0">
              <a:spcBef>
                <a:spcPts val="325"/>
              </a:spcBef>
            </a:pPr>
            <a:endParaRPr lang="es-AR" altLang="es-AR" b="1" dirty="0">
              <a:latin typeface="Arial" panose="020B0604020202020204" pitchFamily="34" charset="0"/>
            </a:endParaRPr>
          </a:p>
          <a:p>
            <a:endParaRPr lang="es-AR" dirty="0"/>
          </a:p>
        </p:txBody>
      </p:sp>
      <p:sp>
        <p:nvSpPr>
          <p:cNvPr id="83969"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83970"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83972" name="Text Box 4"/>
          <p:cNvSpPr txBox="1">
            <a:spLocks noChangeArrowheads="1"/>
          </p:cNvSpPr>
          <p:nvPr/>
        </p:nvSpPr>
        <p:spPr bwMode="auto">
          <a:xfrm>
            <a:off x="4936331" y="1527507"/>
            <a:ext cx="2087563" cy="503237"/>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Infraestructura </a:t>
            </a:r>
          </a:p>
        </p:txBody>
      </p:sp>
      <p:sp>
        <p:nvSpPr>
          <p:cNvPr id="83973" name="Text Box 5"/>
          <p:cNvSpPr txBox="1">
            <a:spLocks noChangeArrowheads="1"/>
          </p:cNvSpPr>
          <p:nvPr/>
        </p:nvSpPr>
        <p:spPr bwMode="auto">
          <a:xfrm>
            <a:off x="4936331" y="4123164"/>
            <a:ext cx="2087563" cy="674687"/>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Ambiente de trabajo </a:t>
            </a:r>
          </a:p>
        </p:txBody>
      </p:sp>
    </p:spTree>
    <p:extLst>
      <p:ext uri="{BB962C8B-B14F-4D97-AF65-F5344CB8AC3E}">
        <p14:creationId xmlns:p14="http://schemas.microsoft.com/office/powerpoint/2010/main" val="4254474221"/>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84994"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84995" name="AutoShape 3"/>
          <p:cNvSpPr>
            <a:spLocks noChangeArrowheads="1"/>
          </p:cNvSpPr>
          <p:nvPr/>
        </p:nvSpPr>
        <p:spPr bwMode="auto">
          <a:xfrm>
            <a:off x="881063" y="654051"/>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7. Realización del producto.</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a:latin typeface="Arial" panose="020B0604020202020204" pitchFamily="34" charset="0"/>
              </a:rPr>
              <a:t>			</a:t>
            </a:r>
            <a:r>
              <a:rPr lang="es-AR" altLang="es-AR" sz="2800" dirty="0">
                <a:latin typeface="Arial" panose="020B0604020202020204" pitchFamily="34" charset="0"/>
              </a:rPr>
              <a:t>7.1 Planificación de realización del producto</a:t>
            </a:r>
          </a:p>
          <a:p>
            <a:pPr marL="174625" indent="-173038" algn="just" hangingPunct="0">
              <a:spcBef>
                <a:spcPts val="325"/>
              </a:spcBef>
            </a:pPr>
            <a:r>
              <a:rPr lang="es-AR" altLang="es-AR" sz="2800" dirty="0">
                <a:latin typeface="Arial" panose="020B0604020202020204" pitchFamily="34" charset="0"/>
              </a:rPr>
              <a:t>			7.2 Procesos relacionados con el cliente</a:t>
            </a:r>
          </a:p>
          <a:p>
            <a:pPr marL="174625" indent="-173038" algn="just" hangingPunct="0">
              <a:spcBef>
                <a:spcPts val="325"/>
              </a:spcBef>
            </a:pPr>
            <a:r>
              <a:rPr lang="es-AR" altLang="es-AR" sz="2800" dirty="0">
                <a:latin typeface="Arial" panose="020B0604020202020204" pitchFamily="34" charset="0"/>
              </a:rPr>
              <a:t>			7.3 Diseño y Desarrollo</a:t>
            </a:r>
          </a:p>
          <a:p>
            <a:pPr marL="174625" indent="-173038" algn="just" hangingPunct="0">
              <a:spcBef>
                <a:spcPts val="325"/>
              </a:spcBef>
            </a:pPr>
            <a:r>
              <a:rPr lang="es-AR" altLang="es-AR" sz="2800" dirty="0">
                <a:latin typeface="Arial" panose="020B0604020202020204" pitchFamily="34" charset="0"/>
              </a:rPr>
              <a:t>			7.4 Compras</a:t>
            </a:r>
          </a:p>
          <a:p>
            <a:pPr marL="174625" indent="-173038" algn="just" hangingPunct="0">
              <a:spcBef>
                <a:spcPts val="325"/>
              </a:spcBef>
            </a:pPr>
            <a:r>
              <a:rPr lang="es-AR" altLang="es-AR" sz="2800" dirty="0">
                <a:latin typeface="Arial" panose="020B0604020202020204" pitchFamily="34" charset="0"/>
              </a:rPr>
              <a:t>			7.5 Producción y prestación del servicio</a:t>
            </a:r>
          </a:p>
          <a:p>
            <a:pPr marL="174625" indent="-173038" algn="just" hangingPunct="0">
              <a:spcBef>
                <a:spcPts val="325"/>
              </a:spcBef>
            </a:pPr>
            <a:r>
              <a:rPr lang="es-AR" altLang="es-AR" sz="2800" dirty="0">
                <a:latin typeface="Arial" panose="020B0604020202020204" pitchFamily="34" charset="0"/>
              </a:rPr>
              <a:t>			7.6 </a:t>
            </a:r>
            <a:r>
              <a:rPr lang="es-AR" altLang="es-AR" sz="2800" dirty="0" smtClean="0">
                <a:latin typeface="Arial" panose="020B0604020202020204" pitchFamily="34" charset="0"/>
              </a:rPr>
              <a:t>Control </a:t>
            </a:r>
            <a:r>
              <a:rPr lang="es-AR" altLang="es-AR" sz="2800" dirty="0">
                <a:latin typeface="Arial" panose="020B0604020202020204" pitchFamily="34" charset="0"/>
              </a:rPr>
              <a:t>de los equipos de seguimiento y de medición</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p:txBody>
      </p:sp>
      <p:sp>
        <p:nvSpPr>
          <p:cNvPr id="84996" name="AutoShape 4"/>
          <p:cNvSpPr>
            <a:spLocks noChangeArrowheads="1"/>
          </p:cNvSpPr>
          <p:nvPr/>
        </p:nvSpPr>
        <p:spPr bwMode="auto">
          <a:xfrm>
            <a:off x="0" y="4652965"/>
            <a:ext cx="3816350" cy="2033587"/>
          </a:xfrm>
          <a:prstGeom prst="irregularSeal2">
            <a:avLst/>
          </a:prstGeom>
          <a:solidFill>
            <a:srgbClr val="0000FF"/>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dirty="0"/>
              <a:t>Producto / Servicio</a:t>
            </a:r>
          </a:p>
        </p:txBody>
      </p:sp>
    </p:spTree>
    <p:extLst>
      <p:ext uri="{BB962C8B-B14F-4D97-AF65-F5344CB8AC3E}">
        <p14:creationId xmlns:p14="http://schemas.microsoft.com/office/powerpoint/2010/main" val="272171386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2" name="Título 1"/>
          <p:cNvSpPr>
            <a:spLocks noGrp="1"/>
          </p:cNvSpPr>
          <p:nvPr>
            <p:ph type="title"/>
          </p:nvPr>
        </p:nvSpPr>
        <p:spPr>
          <a:xfrm>
            <a:off x="107576" y="640080"/>
            <a:ext cx="3859307" cy="2286000"/>
          </a:xfrm>
        </p:spPr>
        <p:txBody>
          <a:bodyPr/>
          <a:lstStyle/>
          <a:p>
            <a:pPr algn="ctr"/>
            <a:r>
              <a:rPr lang="es-AR" dirty="0" smtClean="0"/>
              <a:t>¿Para que sirve un Sistema de Gestión de Calidad?</a:t>
            </a:r>
            <a:endParaRPr lang="es-AR" dirty="0"/>
          </a:p>
        </p:txBody>
      </p:sp>
      <p:sp>
        <p:nvSpPr>
          <p:cNvPr id="3" name="Marcador de contenido 2"/>
          <p:cNvSpPr>
            <a:spLocks noGrp="1"/>
          </p:cNvSpPr>
          <p:nvPr>
            <p:ph idx="1"/>
          </p:nvPr>
        </p:nvSpPr>
        <p:spPr>
          <a:xfrm>
            <a:off x="4732020" y="388620"/>
            <a:ext cx="6766560" cy="5257800"/>
          </a:xfrm>
        </p:spPr>
        <p:txBody>
          <a:bodyPr vert="horz" lIns="0" tIns="45720" rIns="0" bIns="45720" rtlCol="0">
            <a:noAutofit/>
          </a:bodyPr>
          <a:lstStyle/>
          <a:p>
            <a:pPr marL="444500" indent="-444500" hangingPunct="0">
              <a:lnSpc>
                <a:spcPct val="100000"/>
              </a:lnSpc>
              <a:spcAft>
                <a:spcPts val="1200"/>
              </a:spcAft>
              <a:buSzPct val="45000"/>
              <a:buFont typeface="StarSymbol" charset="0"/>
              <a:buChar char="●"/>
              <a:tabLst>
                <a:tab pos="538163" algn="l"/>
              </a:tabLst>
            </a:pPr>
            <a:r>
              <a:rPr lang="es-AR" altLang="es-AR" sz="2800" dirty="0">
                <a:cs typeface="Tahoma" pitchFamily="34" charset="0"/>
              </a:rPr>
              <a:t>Ayudan a la organización a aumentar la satisfacción de sus clientes</a:t>
            </a:r>
          </a:p>
          <a:p>
            <a:pPr marL="444500" indent="-444500" hangingPunct="0">
              <a:lnSpc>
                <a:spcPct val="100000"/>
              </a:lnSpc>
              <a:spcAft>
                <a:spcPts val="1200"/>
              </a:spcAft>
              <a:buSzPct val="45000"/>
              <a:buFont typeface="StarSymbol" charset="0"/>
              <a:buChar char="●"/>
              <a:tabLst>
                <a:tab pos="538163" algn="l"/>
              </a:tabLst>
            </a:pPr>
            <a:r>
              <a:rPr lang="es-AR" altLang="es-AR" sz="2800" dirty="0" smtClean="0">
                <a:cs typeface="Tahoma" pitchFamily="34" charset="0"/>
              </a:rPr>
              <a:t>Fomenta </a:t>
            </a:r>
            <a:r>
              <a:rPr lang="es-AR" altLang="es-AR" sz="2800" dirty="0">
                <a:cs typeface="Tahoma" pitchFamily="34" charset="0"/>
              </a:rPr>
              <a:t>el análisis de los requisitos del cliente</a:t>
            </a:r>
          </a:p>
          <a:p>
            <a:pPr marL="444500" indent="-444500" hangingPunct="0">
              <a:lnSpc>
                <a:spcPct val="100000"/>
              </a:lnSpc>
              <a:spcAft>
                <a:spcPts val="1200"/>
              </a:spcAft>
              <a:buSzPct val="45000"/>
              <a:buFont typeface="StarSymbol" charset="0"/>
              <a:buChar char="●"/>
              <a:tabLst>
                <a:tab pos="538163" algn="l"/>
              </a:tabLst>
            </a:pPr>
            <a:r>
              <a:rPr lang="es-AR" altLang="es-AR" sz="2800" dirty="0" smtClean="0">
                <a:cs typeface="Tahoma" pitchFamily="34" charset="0"/>
              </a:rPr>
              <a:t>Promueve </a:t>
            </a:r>
            <a:r>
              <a:rPr lang="es-AR" altLang="es-AR" sz="2800" dirty="0">
                <a:cs typeface="Tahoma" pitchFamily="34" charset="0"/>
              </a:rPr>
              <a:t>la definición de procesos y mantener estos bajo control</a:t>
            </a:r>
          </a:p>
          <a:p>
            <a:pPr marL="444500" indent="-444500" hangingPunct="0">
              <a:lnSpc>
                <a:spcPct val="100000"/>
              </a:lnSpc>
              <a:spcAft>
                <a:spcPts val="1200"/>
              </a:spcAft>
              <a:buSzPct val="45000"/>
              <a:buFont typeface="StarSymbol" charset="0"/>
              <a:buChar char="●"/>
              <a:tabLst>
                <a:tab pos="538163" algn="l"/>
              </a:tabLst>
            </a:pPr>
            <a:r>
              <a:rPr lang="es-AR" altLang="es-AR" sz="2800" dirty="0" smtClean="0">
                <a:cs typeface="Tahoma" pitchFamily="34" charset="0"/>
              </a:rPr>
              <a:t>Proporciona </a:t>
            </a:r>
            <a:r>
              <a:rPr lang="es-AR" altLang="es-AR" sz="2800" dirty="0">
                <a:cs typeface="Tahoma" pitchFamily="34" charset="0"/>
              </a:rPr>
              <a:t>el marco para la mejora continua → aumentar la satisfacción del cliente y otras partes interesadas</a:t>
            </a:r>
          </a:p>
          <a:p>
            <a:pPr marL="444500" indent="-444500" hangingPunct="0">
              <a:lnSpc>
                <a:spcPct val="100000"/>
              </a:lnSpc>
              <a:spcAft>
                <a:spcPts val="1200"/>
              </a:spcAft>
              <a:buSzPct val="45000"/>
              <a:buFont typeface="StarSymbol" charset="0"/>
              <a:buChar char="●"/>
              <a:tabLst>
                <a:tab pos="538163" algn="l"/>
              </a:tabLst>
            </a:pPr>
            <a:r>
              <a:rPr lang="es-AR" altLang="es-AR" sz="2800" dirty="0" smtClean="0">
                <a:cs typeface="Tahoma" pitchFamily="34" charset="0"/>
              </a:rPr>
              <a:t>Proporciona </a:t>
            </a:r>
            <a:r>
              <a:rPr lang="es-AR" altLang="es-AR" sz="2800" dirty="0">
                <a:cs typeface="Tahoma" pitchFamily="34" charset="0"/>
              </a:rPr>
              <a:t>confianza a la organización y sus clientes </a:t>
            </a:r>
          </a:p>
          <a:p>
            <a:pPr marL="444500" indent="-444500" hangingPunct="0">
              <a:lnSpc>
                <a:spcPct val="100000"/>
              </a:lnSpc>
              <a:spcAft>
                <a:spcPts val="1200"/>
              </a:spcAft>
              <a:buSzPct val="45000"/>
              <a:buFont typeface="StarSymbol" charset="0"/>
              <a:buChar char="●"/>
              <a:tabLst>
                <a:tab pos="538163" algn="l"/>
              </a:tabLst>
            </a:pPr>
            <a:endParaRPr lang="es-AR" sz="2800" dirty="0">
              <a:cs typeface="Tahoma" pitchFamily="34"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23" y="3406140"/>
            <a:ext cx="3165011" cy="2720340"/>
          </a:xfrm>
          <a:prstGeom prst="rect">
            <a:avLst/>
          </a:prstGeom>
        </p:spPr>
      </p:pic>
    </p:spTree>
    <p:extLst>
      <p:ext uri="{BB962C8B-B14F-4D97-AF65-F5344CB8AC3E}">
        <p14:creationId xmlns:p14="http://schemas.microsoft.com/office/powerpoint/2010/main" val="423527613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20689" y="354811"/>
            <a:ext cx="11011948" cy="6694140"/>
          </a:xfrm>
          <a:prstGeom prst="rect">
            <a:avLst/>
          </a:prstGeom>
          <a:noFill/>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7. Realización del producto.</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342900" indent="-342900" algn="just" hangingPunct="0">
              <a:spcBef>
                <a:spcPts val="2400"/>
              </a:spcBef>
              <a:spcAft>
                <a:spcPts val="1200"/>
              </a:spcAft>
              <a:buClr>
                <a:srgbClr val="0070C0"/>
              </a:buClr>
              <a:buFont typeface="Arial" panose="020B0604020202020204" pitchFamily="34" charset="0"/>
              <a:buChar char="•"/>
            </a:pPr>
            <a:r>
              <a:rPr lang="es-AR" altLang="es-AR" sz="2400" dirty="0" smtClean="0">
                <a:latin typeface="Arial" panose="020B0604020202020204" pitchFamily="34" charset="0"/>
              </a:rPr>
              <a:t>Planificar </a:t>
            </a:r>
            <a:r>
              <a:rPr lang="es-AR" altLang="es-AR" sz="2400" dirty="0">
                <a:latin typeface="Arial" panose="020B0604020202020204" pitchFamily="34" charset="0"/>
              </a:rPr>
              <a:t>y desarrollar los procesos necesarios para la realización del producto. </a:t>
            </a:r>
          </a:p>
          <a:p>
            <a:pPr marL="342900" indent="-342900" algn="just" hangingPunct="0">
              <a:spcBef>
                <a:spcPts val="1200"/>
              </a:spcBef>
              <a:spcAft>
                <a:spcPts val="1200"/>
              </a:spcAft>
              <a:buClr>
                <a:srgbClr val="0070C0"/>
              </a:buClr>
              <a:buFont typeface="Arial" panose="020B0604020202020204" pitchFamily="34" charset="0"/>
              <a:buChar char="•"/>
            </a:pPr>
            <a:r>
              <a:rPr lang="es-AR" altLang="es-AR" sz="2400" dirty="0" smtClean="0">
                <a:latin typeface="Arial" panose="020B0604020202020204" pitchFamily="34" charset="0"/>
              </a:rPr>
              <a:t>Objetivos </a:t>
            </a:r>
            <a:r>
              <a:rPr lang="es-AR" altLang="es-AR" sz="2400" dirty="0">
                <a:latin typeface="Arial" panose="020B0604020202020204" pitchFamily="34" charset="0"/>
              </a:rPr>
              <a:t>de calidad y requisitos del producto;</a:t>
            </a:r>
          </a:p>
          <a:p>
            <a:pPr marL="342900" indent="-342900" algn="just" hangingPunct="0">
              <a:spcBef>
                <a:spcPts val="1200"/>
              </a:spcBef>
              <a:spcAft>
                <a:spcPts val="1200"/>
              </a:spcAft>
              <a:buClr>
                <a:srgbClr val="0070C0"/>
              </a:buClr>
              <a:buFont typeface="Arial" panose="020B0604020202020204" pitchFamily="34" charset="0"/>
              <a:buChar char="•"/>
            </a:pPr>
            <a:r>
              <a:rPr lang="es-AR" altLang="es-AR" sz="2400" dirty="0" smtClean="0">
                <a:latin typeface="Arial" panose="020B0604020202020204" pitchFamily="34" charset="0"/>
              </a:rPr>
              <a:t>Necesidad </a:t>
            </a:r>
            <a:r>
              <a:rPr lang="es-AR" altLang="es-AR" sz="2400" dirty="0">
                <a:latin typeface="Arial" panose="020B0604020202020204" pitchFamily="34" charset="0"/>
              </a:rPr>
              <a:t>de establecer procesos, documentos y recursos; </a:t>
            </a:r>
          </a:p>
          <a:p>
            <a:pPr marL="342900" indent="-342900" algn="just" hangingPunct="0">
              <a:spcBef>
                <a:spcPts val="1200"/>
              </a:spcBef>
              <a:spcAft>
                <a:spcPts val="1200"/>
              </a:spcAft>
              <a:buClr>
                <a:srgbClr val="0070C0"/>
              </a:buClr>
              <a:buFont typeface="Arial" panose="020B0604020202020204" pitchFamily="34" charset="0"/>
              <a:buChar char="•"/>
            </a:pPr>
            <a:r>
              <a:rPr lang="es-AR" altLang="es-AR" sz="2400" dirty="0" smtClean="0">
                <a:latin typeface="Arial" panose="020B0604020202020204" pitchFamily="34" charset="0"/>
              </a:rPr>
              <a:t>Actividades </a:t>
            </a:r>
            <a:r>
              <a:rPr lang="es-AR" altLang="es-AR" sz="2400" dirty="0">
                <a:latin typeface="Arial" panose="020B0604020202020204" pitchFamily="34" charset="0"/>
              </a:rPr>
              <a:t>de verificación, validación, seguimiento, inspección y ensayo específicas para el producto, así como criterios de aceptación; </a:t>
            </a:r>
          </a:p>
          <a:p>
            <a:pPr marL="342900" indent="-342900" algn="just" hangingPunct="0">
              <a:spcBef>
                <a:spcPts val="1200"/>
              </a:spcBef>
              <a:spcAft>
                <a:spcPts val="1200"/>
              </a:spcAft>
              <a:buClr>
                <a:srgbClr val="0070C0"/>
              </a:buClr>
              <a:buFont typeface="Arial" panose="020B0604020202020204" pitchFamily="34" charset="0"/>
              <a:buChar char="•"/>
            </a:pPr>
            <a:r>
              <a:rPr lang="es-AR" altLang="es-AR" sz="2400" dirty="0" smtClean="0">
                <a:latin typeface="Arial" panose="020B0604020202020204" pitchFamily="34" charset="0"/>
              </a:rPr>
              <a:t>Registros </a:t>
            </a:r>
            <a:r>
              <a:rPr lang="es-AR" altLang="es-AR" sz="2400" dirty="0">
                <a:latin typeface="Arial" panose="020B0604020202020204" pitchFamily="34" charset="0"/>
              </a:rPr>
              <a:t>que evidencien que los procesos y los productos cumplen con requisitos.</a:t>
            </a:r>
          </a:p>
          <a:p>
            <a:pPr indent="1588">
              <a:spcBef>
                <a:spcPts val="1200"/>
              </a:spcBef>
              <a:spcAft>
                <a:spcPts val="1200"/>
              </a:spcAft>
            </a:pPr>
            <a:endParaRPr lang="es-AR" sz="2800" dirty="0"/>
          </a:p>
        </p:txBody>
      </p:sp>
      <p:sp>
        <p:nvSpPr>
          <p:cNvPr id="86017"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86018"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86020" name="Text Box 4"/>
          <p:cNvSpPr txBox="1">
            <a:spLocks noChangeArrowheads="1"/>
          </p:cNvSpPr>
          <p:nvPr/>
        </p:nvSpPr>
        <p:spPr bwMode="auto">
          <a:xfrm>
            <a:off x="4718827" y="1159669"/>
            <a:ext cx="3024188" cy="804862"/>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dirty="0">
                <a:solidFill>
                  <a:srgbClr val="000080"/>
                </a:solidFill>
              </a:rPr>
              <a:t>Planificación  realización del producto</a:t>
            </a:r>
          </a:p>
        </p:txBody>
      </p:sp>
    </p:spTree>
    <p:extLst>
      <p:ext uri="{BB962C8B-B14F-4D97-AF65-F5344CB8AC3E}">
        <p14:creationId xmlns:p14="http://schemas.microsoft.com/office/powerpoint/2010/main" val="62547841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87042"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87043" name="AutoShape 3"/>
          <p:cNvSpPr>
            <a:spLocks noChangeArrowheads="1"/>
          </p:cNvSpPr>
          <p:nvPr/>
        </p:nvSpPr>
        <p:spPr bwMode="auto">
          <a:xfrm>
            <a:off x="645928" y="416672"/>
            <a:ext cx="10972331"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7. </a:t>
            </a:r>
            <a:endParaRPr lang="es-AR" altLang="es-AR" sz="2800" b="1" dirty="0" smtClean="0">
              <a:latin typeface="Arial" panose="020B0604020202020204" pitchFamily="34" charset="0"/>
            </a:endParaRPr>
          </a:p>
          <a:p>
            <a:pPr marL="174625" indent="-173038" algn="just" hangingPunct="0">
              <a:spcBef>
                <a:spcPts val="325"/>
              </a:spcBef>
            </a:pPr>
            <a:endParaRPr lang="es-AR" altLang="es-AR" sz="2800" b="1" dirty="0" smtClean="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7.2 </a:t>
            </a:r>
            <a:r>
              <a:rPr lang="es-AR" altLang="es-AR" sz="2800" b="1" dirty="0">
                <a:latin typeface="Arial" panose="020B0604020202020204" pitchFamily="34" charset="0"/>
              </a:rPr>
              <a:t>Procesos relacionados con el cliente</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dirty="0" smtClean="0">
              <a:latin typeface="Arial" panose="020B0604020202020204" pitchFamily="34" charset="0"/>
            </a:endParaRPr>
          </a:p>
          <a:p>
            <a:pPr marL="458787" indent="-457200" algn="just" hangingPunct="0">
              <a:spcBef>
                <a:spcPts val="325"/>
              </a:spcBef>
              <a:buClr>
                <a:srgbClr val="0070C0"/>
              </a:buClr>
              <a:buFont typeface="Arial" panose="020B0604020202020204" pitchFamily="34" charset="0"/>
              <a:buChar char="•"/>
            </a:pPr>
            <a:endParaRPr lang="es-AR" altLang="es-AR" sz="2800" dirty="0" smtClean="0">
              <a:latin typeface="Arial" panose="020B0604020202020204" pitchFamily="34" charset="0"/>
            </a:endParaRPr>
          </a:p>
          <a:p>
            <a:pPr marL="458787" indent="-457200" algn="just" hangingPunct="0">
              <a:spcBef>
                <a:spcPts val="325"/>
              </a:spcBef>
              <a:buClr>
                <a:srgbClr val="0070C0"/>
              </a:buClr>
              <a:buFont typeface="Arial" panose="020B0604020202020204" pitchFamily="34" charset="0"/>
              <a:buChar char="•"/>
            </a:pPr>
            <a:r>
              <a:rPr lang="es-AR" altLang="es-AR" sz="2800" dirty="0" smtClean="0">
                <a:latin typeface="Arial" panose="020B0604020202020204" pitchFamily="34" charset="0"/>
              </a:rPr>
              <a:t>Requisitos </a:t>
            </a:r>
            <a:r>
              <a:rPr lang="es-AR" altLang="es-AR" sz="2800" dirty="0">
                <a:latin typeface="Arial" panose="020B0604020202020204" pitchFamily="34" charset="0"/>
              </a:rPr>
              <a:t>especificados por el cliente</a:t>
            </a:r>
          </a:p>
          <a:p>
            <a:pPr marL="458787" indent="-457200" algn="just" hangingPunct="0">
              <a:spcBef>
                <a:spcPts val="325"/>
              </a:spcBef>
              <a:buClr>
                <a:srgbClr val="0070C0"/>
              </a:buClr>
              <a:buFont typeface="Arial" panose="020B0604020202020204" pitchFamily="34" charset="0"/>
              <a:buChar char="•"/>
            </a:pPr>
            <a:r>
              <a:rPr lang="es-AR" altLang="es-AR" sz="2800" dirty="0" smtClean="0">
                <a:latin typeface="Arial" panose="020B0604020202020204" pitchFamily="34" charset="0"/>
              </a:rPr>
              <a:t>Requisitos </a:t>
            </a:r>
            <a:r>
              <a:rPr lang="es-AR" altLang="es-AR" sz="2800" dirty="0">
                <a:latin typeface="Arial" panose="020B0604020202020204" pitchFamily="34" charset="0"/>
              </a:rPr>
              <a:t>no especificados por el cliente pero necesarios para el </a:t>
            </a:r>
            <a:endParaRPr lang="es-AR" altLang="es-AR" sz="2800" dirty="0" smtClean="0">
              <a:latin typeface="Arial" panose="020B0604020202020204" pitchFamily="34" charset="0"/>
            </a:endParaRPr>
          </a:p>
          <a:p>
            <a:pPr algn="just" hangingPunct="0">
              <a:spcBef>
                <a:spcPts val="325"/>
              </a:spcBef>
              <a:buClr>
                <a:srgbClr val="0070C0"/>
              </a:buClr>
            </a:pPr>
            <a:r>
              <a:rPr lang="es-AR" altLang="es-AR" sz="2800" dirty="0" smtClean="0">
                <a:latin typeface="Arial" panose="020B0604020202020204" pitchFamily="34" charset="0"/>
              </a:rPr>
              <a:t>     uso </a:t>
            </a:r>
            <a:r>
              <a:rPr lang="es-AR" altLang="es-AR" sz="2800" dirty="0">
                <a:latin typeface="Arial" panose="020B0604020202020204" pitchFamily="34" charset="0"/>
              </a:rPr>
              <a:t>previsto</a:t>
            </a:r>
          </a:p>
          <a:p>
            <a:pPr marL="458787" indent="-457200" algn="just" hangingPunct="0">
              <a:spcBef>
                <a:spcPts val="325"/>
              </a:spcBef>
              <a:buClr>
                <a:srgbClr val="0070C0"/>
              </a:buClr>
              <a:buFont typeface="Arial" panose="020B0604020202020204" pitchFamily="34" charset="0"/>
              <a:buChar char="•"/>
            </a:pPr>
            <a:r>
              <a:rPr lang="es-AR" altLang="es-AR" sz="2800" dirty="0" smtClean="0">
                <a:latin typeface="Arial" panose="020B0604020202020204" pitchFamily="34" charset="0"/>
              </a:rPr>
              <a:t>Requisitos </a:t>
            </a:r>
            <a:r>
              <a:rPr lang="es-AR" altLang="es-AR" sz="2800" dirty="0">
                <a:latin typeface="Arial" panose="020B0604020202020204" pitchFamily="34" charset="0"/>
              </a:rPr>
              <a:t>legales y reglamentarios</a:t>
            </a:r>
          </a:p>
          <a:p>
            <a:pPr marL="458787" indent="-457200" algn="just" hangingPunct="0">
              <a:spcBef>
                <a:spcPts val="325"/>
              </a:spcBef>
              <a:buClr>
                <a:srgbClr val="0070C0"/>
              </a:buClr>
              <a:buFont typeface="Arial" panose="020B0604020202020204" pitchFamily="34" charset="0"/>
              <a:buChar char="•"/>
            </a:pPr>
            <a:r>
              <a:rPr lang="es-AR" altLang="es-AR" sz="2800" dirty="0" smtClean="0">
                <a:latin typeface="Arial" panose="020B0604020202020204" pitchFamily="34" charset="0"/>
              </a:rPr>
              <a:t>Requisitos </a:t>
            </a:r>
            <a:r>
              <a:rPr lang="es-AR" altLang="es-AR" sz="2800" dirty="0">
                <a:latin typeface="Arial" panose="020B0604020202020204" pitchFamily="34" charset="0"/>
              </a:rPr>
              <a:t>adicionales que se consideren necesarios</a:t>
            </a:r>
          </a:p>
        </p:txBody>
      </p:sp>
      <p:sp>
        <p:nvSpPr>
          <p:cNvPr id="87044" name="Text Box 4"/>
          <p:cNvSpPr txBox="1">
            <a:spLocks noChangeArrowheads="1"/>
          </p:cNvSpPr>
          <p:nvPr/>
        </p:nvSpPr>
        <p:spPr bwMode="auto">
          <a:xfrm>
            <a:off x="4469279" y="2070473"/>
            <a:ext cx="3024188" cy="949325"/>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Determinar requisitos relacionados con el producto</a:t>
            </a:r>
          </a:p>
        </p:txBody>
      </p:sp>
    </p:spTree>
    <p:extLst>
      <p:ext uri="{BB962C8B-B14F-4D97-AF65-F5344CB8AC3E}">
        <p14:creationId xmlns:p14="http://schemas.microsoft.com/office/powerpoint/2010/main" val="142924180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88066"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88067" name="AutoShape 3"/>
          <p:cNvSpPr>
            <a:spLocks noChangeArrowheads="1"/>
          </p:cNvSpPr>
          <p:nvPr/>
        </p:nvSpPr>
        <p:spPr bwMode="auto">
          <a:xfrm>
            <a:off x="717645" y="596900"/>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7. </a:t>
            </a:r>
            <a:endParaRPr lang="es-AR" altLang="es-AR" sz="2800" b="1" dirty="0" smtClean="0">
              <a:latin typeface="Arial" panose="020B0604020202020204" pitchFamily="34" charset="0"/>
            </a:endParaRPr>
          </a:p>
          <a:p>
            <a:pPr marL="174625" indent="-173038" algn="just" hangingPunct="0">
              <a:spcBef>
                <a:spcPts val="325"/>
              </a:spcBef>
            </a:pPr>
            <a:endParaRPr lang="es-AR" altLang="es-AR" sz="2800" b="1" dirty="0" smtClean="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7.2 </a:t>
            </a:r>
            <a:r>
              <a:rPr lang="es-AR" altLang="es-AR" sz="2800" b="1" dirty="0">
                <a:latin typeface="Arial" panose="020B0604020202020204" pitchFamily="34" charset="0"/>
              </a:rPr>
              <a:t>Procesos relacionados con el cliente</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458787" indent="-457200" algn="just" hangingPunct="0">
              <a:spcBef>
                <a:spcPts val="325"/>
              </a:spcBef>
              <a:buClr>
                <a:srgbClr val="0070C0"/>
              </a:buClr>
              <a:buFont typeface="Arial" panose="020B0604020202020204" pitchFamily="34" charset="0"/>
              <a:buChar char="•"/>
            </a:pPr>
            <a:r>
              <a:rPr lang="es-AR" altLang="es-AR" sz="2800" dirty="0">
                <a:latin typeface="Arial" panose="020B0604020202020204" pitchFamily="34" charset="0"/>
              </a:rPr>
              <a:t>Antes de dar el compromiso al cliente la organización debe </a:t>
            </a:r>
            <a:endParaRPr lang="es-AR" altLang="es-AR" sz="2800" dirty="0" smtClean="0">
              <a:latin typeface="Arial" panose="020B0604020202020204" pitchFamily="34" charset="0"/>
            </a:endParaRPr>
          </a:p>
          <a:p>
            <a:pPr marL="1587" algn="just" hangingPunct="0">
              <a:spcBef>
                <a:spcPts val="325"/>
              </a:spcBef>
              <a:buClr>
                <a:srgbClr val="0070C0"/>
              </a:buClr>
            </a:pPr>
            <a:r>
              <a:rPr lang="es-AR" altLang="es-AR" sz="2800" dirty="0">
                <a:latin typeface="Arial" panose="020B0604020202020204" pitchFamily="34" charset="0"/>
              </a:rPr>
              <a:t> </a:t>
            </a:r>
            <a:r>
              <a:rPr lang="es-AR" altLang="es-AR" sz="2800" dirty="0" smtClean="0">
                <a:latin typeface="Arial" panose="020B0604020202020204" pitchFamily="34" charset="0"/>
              </a:rPr>
              <a:t>   revisar </a:t>
            </a:r>
            <a:r>
              <a:rPr lang="es-AR" altLang="es-AR" sz="2800" dirty="0">
                <a:latin typeface="Arial" panose="020B0604020202020204" pitchFamily="34" charset="0"/>
              </a:rPr>
              <a:t>y asegurar</a:t>
            </a:r>
          </a:p>
          <a:p>
            <a:pPr marL="174625" indent="-173038" algn="just" hangingPunct="0">
              <a:spcBef>
                <a:spcPts val="325"/>
              </a:spcBef>
            </a:pPr>
            <a:endParaRPr lang="es-AR" altLang="es-AR" sz="2800" b="1" dirty="0">
              <a:latin typeface="Arial" panose="020B0604020202020204" pitchFamily="34" charset="0"/>
            </a:endParaRPr>
          </a:p>
          <a:p>
            <a:pPr lvl="2"/>
            <a:r>
              <a:rPr lang="es-AR" altLang="es-AR" sz="2800" dirty="0"/>
              <a:t>Que los requisitos están definidos</a:t>
            </a:r>
          </a:p>
          <a:p>
            <a:pPr lvl="2"/>
            <a:r>
              <a:rPr lang="es-AR" altLang="es-AR" sz="2800" dirty="0"/>
              <a:t>Que las diferencias </a:t>
            </a:r>
            <a:r>
              <a:rPr lang="es-AR" altLang="es-AR" sz="2800" dirty="0" err="1"/>
              <a:t>estan</a:t>
            </a:r>
            <a:r>
              <a:rPr lang="es-AR" altLang="es-AR" sz="2800" dirty="0"/>
              <a:t> resueltas</a:t>
            </a:r>
          </a:p>
          <a:p>
            <a:pPr lvl="2"/>
            <a:r>
              <a:rPr lang="es-AR" altLang="es-AR" sz="2800" dirty="0"/>
              <a:t>Que se tiene capacidad para cumplir con los requisitos</a:t>
            </a:r>
          </a:p>
        </p:txBody>
      </p:sp>
      <p:sp>
        <p:nvSpPr>
          <p:cNvPr id="88068" name="Text Box 4"/>
          <p:cNvSpPr txBox="1">
            <a:spLocks noChangeArrowheads="1"/>
          </p:cNvSpPr>
          <p:nvPr/>
        </p:nvSpPr>
        <p:spPr bwMode="auto">
          <a:xfrm>
            <a:off x="4647827" y="2194113"/>
            <a:ext cx="3240088" cy="804863"/>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Revisión de los requisitos relacionados con el producto</a:t>
            </a:r>
          </a:p>
        </p:txBody>
      </p:sp>
    </p:spTree>
    <p:extLst>
      <p:ext uri="{BB962C8B-B14F-4D97-AF65-F5344CB8AC3E}">
        <p14:creationId xmlns:p14="http://schemas.microsoft.com/office/powerpoint/2010/main" val="63417067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89090"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89091" name="AutoShape 3"/>
          <p:cNvSpPr>
            <a:spLocks noChangeArrowheads="1"/>
          </p:cNvSpPr>
          <p:nvPr/>
        </p:nvSpPr>
        <p:spPr bwMode="auto">
          <a:xfrm>
            <a:off x="652463" y="596900"/>
            <a:ext cx="10876149"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7. </a:t>
            </a:r>
            <a:endParaRPr lang="es-AR" altLang="es-AR" sz="2800" b="1" dirty="0" smtClean="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7.2 </a:t>
            </a:r>
            <a:r>
              <a:rPr lang="es-AR" altLang="es-AR" sz="2800" b="1" dirty="0">
                <a:latin typeface="Arial" panose="020B0604020202020204" pitchFamily="34" charset="0"/>
              </a:rPr>
              <a:t>Procesos relacionados con el cliente</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458787" indent="-457200" algn="just" hangingPunct="0">
              <a:spcBef>
                <a:spcPts val="325"/>
              </a:spcBef>
              <a:buClr>
                <a:srgbClr val="0070C0"/>
              </a:buClr>
              <a:buFont typeface="Arial" panose="020B0604020202020204" pitchFamily="34" charset="0"/>
              <a:buChar char="•"/>
            </a:pPr>
            <a:r>
              <a:rPr lang="es-AR" altLang="es-AR" sz="2800" dirty="0">
                <a:latin typeface="Arial" panose="020B0604020202020204" pitchFamily="34" charset="0"/>
              </a:rPr>
              <a:t>Determinar e implementar disposiciones eficaces para la </a:t>
            </a:r>
            <a:endParaRPr lang="es-AR" altLang="es-AR" sz="2800" dirty="0" smtClean="0">
              <a:latin typeface="Arial" panose="020B0604020202020204" pitchFamily="34" charset="0"/>
            </a:endParaRPr>
          </a:p>
          <a:p>
            <a:pPr marL="1587" algn="just" hangingPunct="0">
              <a:spcBef>
                <a:spcPts val="325"/>
              </a:spcBef>
              <a:buClr>
                <a:srgbClr val="0070C0"/>
              </a:buClr>
            </a:pPr>
            <a:r>
              <a:rPr lang="es-AR" altLang="es-AR" sz="2800" dirty="0">
                <a:latin typeface="Arial" panose="020B0604020202020204" pitchFamily="34" charset="0"/>
              </a:rPr>
              <a:t> </a:t>
            </a:r>
            <a:r>
              <a:rPr lang="es-AR" altLang="es-AR" sz="2800" dirty="0" smtClean="0">
                <a:latin typeface="Arial" panose="020B0604020202020204" pitchFamily="34" charset="0"/>
              </a:rPr>
              <a:t>   comunicación </a:t>
            </a:r>
            <a:r>
              <a:rPr lang="es-AR" altLang="es-AR" sz="2800" dirty="0">
                <a:latin typeface="Arial" panose="020B0604020202020204" pitchFamily="34" charset="0"/>
              </a:rPr>
              <a:t>con el cliente</a:t>
            </a:r>
          </a:p>
          <a:p>
            <a:pPr marL="174625" indent="-173038" algn="just" hangingPunct="0">
              <a:spcBef>
                <a:spcPts val="325"/>
              </a:spcBef>
            </a:pPr>
            <a:endParaRPr lang="es-AR" altLang="es-AR" sz="2800" b="1" dirty="0">
              <a:latin typeface="Arial" panose="020B0604020202020204" pitchFamily="34" charset="0"/>
            </a:endParaRPr>
          </a:p>
          <a:p>
            <a:pPr lvl="2"/>
            <a:r>
              <a:rPr lang="es-AR" altLang="es-AR" sz="2800" dirty="0"/>
              <a:t>información sobre el producto (folletos, página web, etc.)</a:t>
            </a:r>
          </a:p>
          <a:p>
            <a:pPr lvl="2"/>
            <a:r>
              <a:rPr lang="es-AR" altLang="es-AR" sz="2800" dirty="0"/>
              <a:t>consultas, contratos, atención de pedidos, modificaciones</a:t>
            </a:r>
          </a:p>
          <a:p>
            <a:pPr lvl="2"/>
            <a:r>
              <a:rPr lang="es-AR" altLang="es-AR" sz="2800" dirty="0"/>
              <a:t>retroalimentación del cliente, quejas</a:t>
            </a:r>
          </a:p>
        </p:txBody>
      </p:sp>
      <p:sp>
        <p:nvSpPr>
          <p:cNvPr id="89092" name="Text Box 4"/>
          <p:cNvSpPr txBox="1">
            <a:spLocks noChangeArrowheads="1"/>
          </p:cNvSpPr>
          <p:nvPr/>
        </p:nvSpPr>
        <p:spPr bwMode="auto">
          <a:xfrm>
            <a:off x="4737474" y="1924892"/>
            <a:ext cx="3240088" cy="466725"/>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Comunicación con el cliente</a:t>
            </a:r>
          </a:p>
        </p:txBody>
      </p:sp>
    </p:spTree>
    <p:extLst>
      <p:ext uri="{BB962C8B-B14F-4D97-AF65-F5344CB8AC3E}">
        <p14:creationId xmlns:p14="http://schemas.microsoft.com/office/powerpoint/2010/main" val="76063921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90114"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90115" name="AutoShape 3"/>
          <p:cNvSpPr>
            <a:spLocks noChangeArrowheads="1"/>
          </p:cNvSpPr>
          <p:nvPr/>
        </p:nvSpPr>
        <p:spPr bwMode="auto">
          <a:xfrm>
            <a:off x="430774" y="374650"/>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7. </a:t>
            </a:r>
            <a:endParaRPr lang="es-AR" altLang="es-AR" sz="2800" b="1" dirty="0" smtClean="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7.3 </a:t>
            </a:r>
            <a:r>
              <a:rPr lang="es-AR" altLang="es-AR" sz="2800" b="1" dirty="0">
                <a:latin typeface="Arial" panose="020B0604020202020204" pitchFamily="34" charset="0"/>
              </a:rPr>
              <a:t>Diseño y Desarrollo</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La </a:t>
            </a:r>
            <a:r>
              <a:rPr lang="es-AR" altLang="es-AR" sz="2800" dirty="0">
                <a:latin typeface="Arial" panose="020B0604020202020204" pitchFamily="34" charset="0"/>
              </a:rPr>
              <a:t>organización debe determinar:</a:t>
            </a:r>
          </a:p>
          <a:p>
            <a:pPr lvl="1"/>
            <a:r>
              <a:rPr lang="es-AR" altLang="es-AR" sz="2400" dirty="0" smtClean="0"/>
              <a:t>las </a:t>
            </a:r>
            <a:r>
              <a:rPr lang="es-AR" altLang="es-AR" sz="2400" dirty="0"/>
              <a:t>etapas del diseño y desarrollo,</a:t>
            </a:r>
          </a:p>
          <a:p>
            <a:pPr lvl="1"/>
            <a:r>
              <a:rPr lang="es-AR" altLang="es-AR" sz="2400" dirty="0"/>
              <a:t>la revisión, verificación y validación, apropiadas para cada etapa del diseño y desarrollo, y</a:t>
            </a:r>
          </a:p>
          <a:p>
            <a:pPr lvl="1"/>
            <a:r>
              <a:rPr lang="es-AR" altLang="es-AR" sz="2400" dirty="0"/>
              <a:t>las responsabilidades y autoridades para el diseño y desarrollo.</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dirty="0">
                <a:latin typeface="Arial" panose="020B0604020202020204" pitchFamily="34" charset="0"/>
              </a:rPr>
              <a:t>Los resultados de la planificación deben actualizarse a medida que </a:t>
            </a:r>
            <a:endParaRPr lang="es-AR" altLang="es-AR" sz="2800"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progresa </a:t>
            </a:r>
            <a:r>
              <a:rPr lang="es-AR" altLang="es-AR" sz="2800" dirty="0">
                <a:latin typeface="Arial" panose="020B0604020202020204" pitchFamily="34" charset="0"/>
              </a:rPr>
              <a:t>el diseño y desarrollo.</a:t>
            </a:r>
          </a:p>
        </p:txBody>
      </p:sp>
      <p:sp>
        <p:nvSpPr>
          <p:cNvPr id="90116" name="Text Box 4"/>
          <p:cNvSpPr txBox="1">
            <a:spLocks noChangeArrowheads="1"/>
          </p:cNvSpPr>
          <p:nvPr/>
        </p:nvSpPr>
        <p:spPr bwMode="auto">
          <a:xfrm>
            <a:off x="4714642" y="1560420"/>
            <a:ext cx="3240088" cy="804863"/>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Planificación del diseño y desarrollo</a:t>
            </a:r>
          </a:p>
        </p:txBody>
      </p:sp>
      <p:sp>
        <p:nvSpPr>
          <p:cNvPr id="90117" name="Text Box 5"/>
          <p:cNvSpPr txBox="1">
            <a:spLocks noChangeArrowheads="1"/>
          </p:cNvSpPr>
          <p:nvPr/>
        </p:nvSpPr>
        <p:spPr bwMode="auto">
          <a:xfrm>
            <a:off x="463923" y="5773269"/>
            <a:ext cx="11154335" cy="968656"/>
          </a:xfrm>
          <a:prstGeom prst="rect">
            <a:avLst/>
          </a:prstGeom>
          <a:solidFill>
            <a:srgbClr val="E6E6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r>
              <a:rPr lang="es-AR" altLang="es-AR" b="1" dirty="0">
                <a:solidFill>
                  <a:srgbClr val="000080"/>
                </a:solidFill>
              </a:rPr>
              <a:t>diseño y desarrollo</a:t>
            </a:r>
          </a:p>
          <a:p>
            <a:r>
              <a:rPr lang="es-AR" altLang="es-AR" dirty="0">
                <a:solidFill>
                  <a:srgbClr val="000080"/>
                </a:solidFill>
              </a:rPr>
              <a:t>conjunto de procesos que transforma los requisitos en características especificadas </a:t>
            </a:r>
          </a:p>
          <a:p>
            <a:r>
              <a:rPr lang="es-AR" altLang="es-AR" dirty="0">
                <a:solidFill>
                  <a:srgbClr val="000080"/>
                </a:solidFill>
              </a:rPr>
              <a:t>o en la especificación de un producto, proceso o sistema</a:t>
            </a:r>
          </a:p>
        </p:txBody>
      </p:sp>
    </p:spTree>
    <p:extLst>
      <p:ext uri="{BB962C8B-B14F-4D97-AF65-F5344CB8AC3E}">
        <p14:creationId xmlns:p14="http://schemas.microsoft.com/office/powerpoint/2010/main" val="262271271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91138"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91139" name="AutoShape 3"/>
          <p:cNvSpPr>
            <a:spLocks noChangeArrowheads="1"/>
          </p:cNvSpPr>
          <p:nvPr/>
        </p:nvSpPr>
        <p:spPr bwMode="auto">
          <a:xfrm>
            <a:off x="574210" y="344954"/>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7. </a:t>
            </a:r>
            <a:endParaRPr lang="es-AR" altLang="es-AR" sz="2800" b="1" dirty="0" smtClean="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7.3 </a:t>
            </a:r>
            <a:r>
              <a:rPr lang="es-AR" altLang="es-AR" sz="2800" b="1" dirty="0">
                <a:latin typeface="Arial" panose="020B0604020202020204" pitchFamily="34" charset="0"/>
              </a:rPr>
              <a:t>Diseño y Desarrollo</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dirty="0">
                <a:latin typeface="Arial" panose="020B0604020202020204" pitchFamily="34" charset="0"/>
              </a:rPr>
              <a:t>Determinar entradas relacionadas a los requisitos del producto</a:t>
            </a:r>
          </a:p>
          <a:p>
            <a:pPr lvl="1"/>
            <a:r>
              <a:rPr lang="es-AR" altLang="es-AR" sz="2400" dirty="0"/>
              <a:t>funcionales y de desempeño</a:t>
            </a:r>
          </a:p>
          <a:p>
            <a:pPr lvl="1"/>
            <a:r>
              <a:rPr lang="es-AR" altLang="es-AR" sz="2400" dirty="0"/>
              <a:t>legales y reglamentarios</a:t>
            </a:r>
          </a:p>
          <a:p>
            <a:pPr lvl="1"/>
            <a:r>
              <a:rPr lang="es-AR" altLang="es-AR" sz="2400" dirty="0"/>
              <a:t>información de diseños previos similares (si aplica)</a:t>
            </a:r>
          </a:p>
          <a:p>
            <a:pPr lvl="1"/>
            <a:r>
              <a:rPr lang="es-AR" altLang="es-AR" sz="2400" dirty="0"/>
              <a:t>otros requisitos considerados esenciales</a:t>
            </a:r>
          </a:p>
        </p:txBody>
      </p:sp>
      <p:sp>
        <p:nvSpPr>
          <p:cNvPr id="91140" name="Text Box 4"/>
          <p:cNvSpPr txBox="1">
            <a:spLocks noChangeArrowheads="1"/>
          </p:cNvSpPr>
          <p:nvPr/>
        </p:nvSpPr>
        <p:spPr bwMode="auto">
          <a:xfrm>
            <a:off x="4432673" y="2031441"/>
            <a:ext cx="3240088" cy="804863"/>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Entradas para el diseño y desarrollo</a:t>
            </a:r>
          </a:p>
        </p:txBody>
      </p:sp>
    </p:spTree>
    <p:extLst>
      <p:ext uri="{BB962C8B-B14F-4D97-AF65-F5344CB8AC3E}">
        <p14:creationId xmlns:p14="http://schemas.microsoft.com/office/powerpoint/2010/main" val="420917309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3202" y="229234"/>
            <a:ext cx="11134080" cy="6901889"/>
          </a:xfrm>
          <a:prstGeom prst="rect">
            <a:avLst/>
          </a:prstGeom>
          <a:noFill/>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7. </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a:latin typeface="Arial" panose="020B0604020202020204" pitchFamily="34" charset="0"/>
              </a:rPr>
              <a:t>7.3 Diseño y Desarrollo</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457200" indent="-457200" algn="just" hangingPunct="0">
              <a:spcBef>
                <a:spcPts val="325"/>
              </a:spcBef>
              <a:buClr>
                <a:srgbClr val="0070C0"/>
              </a:buClr>
              <a:buFont typeface="Arial" panose="020B0604020202020204" pitchFamily="34" charset="0"/>
              <a:buChar char="•"/>
            </a:pPr>
            <a:r>
              <a:rPr lang="es-AR" altLang="es-AR" sz="2800" dirty="0">
                <a:latin typeface="Arial" panose="020B0604020202020204" pitchFamily="34" charset="0"/>
              </a:rPr>
              <a:t>Deben cumplir los requisitos de los elementos de entrada </a:t>
            </a:r>
            <a:r>
              <a:rPr lang="es-AR" altLang="es-AR" sz="2800" dirty="0" smtClean="0">
                <a:latin typeface="Arial" panose="020B0604020202020204" pitchFamily="34" charset="0"/>
              </a:rPr>
              <a:t>para el </a:t>
            </a:r>
            <a:r>
              <a:rPr lang="es-AR" altLang="es-AR" sz="2800" dirty="0">
                <a:latin typeface="Arial" panose="020B0604020202020204" pitchFamily="34" charset="0"/>
              </a:rPr>
              <a:t>diseño y desarrollo,</a:t>
            </a:r>
          </a:p>
          <a:p>
            <a:pPr marL="457200" indent="-457200" algn="just" hangingPunct="0">
              <a:spcBef>
                <a:spcPts val="325"/>
              </a:spcBef>
              <a:buClr>
                <a:srgbClr val="0070C0"/>
              </a:buClr>
              <a:buFont typeface="Arial" panose="020B0604020202020204" pitchFamily="34" charset="0"/>
              <a:buChar char="•"/>
            </a:pPr>
            <a:r>
              <a:rPr lang="es-AR" altLang="es-AR" sz="2800" dirty="0">
                <a:latin typeface="Arial" panose="020B0604020202020204" pitchFamily="34" charset="0"/>
              </a:rPr>
              <a:t>Deben proporcionar información apropiada para la compra, la producción y la prestación del servicio,</a:t>
            </a:r>
          </a:p>
          <a:p>
            <a:pPr marL="457200" indent="-457200" algn="just" hangingPunct="0">
              <a:spcBef>
                <a:spcPts val="325"/>
              </a:spcBef>
              <a:buClr>
                <a:srgbClr val="0070C0"/>
              </a:buClr>
              <a:buFont typeface="Arial" panose="020B0604020202020204" pitchFamily="34" charset="0"/>
              <a:buChar char="•"/>
            </a:pPr>
            <a:r>
              <a:rPr lang="es-AR" altLang="es-AR" sz="2800" dirty="0" smtClean="0">
                <a:latin typeface="Arial" panose="020B0604020202020204" pitchFamily="34" charset="0"/>
              </a:rPr>
              <a:t>Deben contener </a:t>
            </a:r>
            <a:r>
              <a:rPr lang="es-AR" altLang="es-AR" sz="2800" dirty="0">
                <a:latin typeface="Arial" panose="020B0604020202020204" pitchFamily="34" charset="0"/>
              </a:rPr>
              <a:t>o hacer referencia a los criterios de aceptación del producto, </a:t>
            </a:r>
          </a:p>
          <a:p>
            <a:pPr marL="457200" indent="-457200" algn="just" hangingPunct="0">
              <a:spcBef>
                <a:spcPts val="325"/>
              </a:spcBef>
              <a:buClr>
                <a:srgbClr val="0070C0"/>
              </a:buClr>
              <a:buFont typeface="Arial" panose="020B0604020202020204" pitchFamily="34" charset="0"/>
              <a:buChar char="•"/>
            </a:pPr>
            <a:r>
              <a:rPr lang="es-AR" altLang="es-AR" sz="2800" dirty="0">
                <a:latin typeface="Arial" panose="020B0604020202020204" pitchFamily="34" charset="0"/>
              </a:rPr>
              <a:t>Deben especificar las características del producto que son esenciales para el uso seguro y correcto.</a:t>
            </a:r>
          </a:p>
          <a:p>
            <a:pPr marL="174625" indent="-173038" algn="just" hangingPunct="0">
              <a:spcBef>
                <a:spcPts val="325"/>
              </a:spcBef>
            </a:pPr>
            <a:endParaRPr lang="es-AR" altLang="es-AR" sz="2800" b="1" dirty="0">
              <a:latin typeface="Arial" panose="020B0604020202020204" pitchFamily="34" charset="0"/>
            </a:endParaRPr>
          </a:p>
          <a:p>
            <a:endParaRPr lang="es-AR" sz="2800" dirty="0"/>
          </a:p>
        </p:txBody>
      </p:sp>
      <p:sp>
        <p:nvSpPr>
          <p:cNvPr id="92161"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92162"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92164" name="Text Box 4"/>
          <p:cNvSpPr txBox="1">
            <a:spLocks noChangeArrowheads="1"/>
          </p:cNvSpPr>
          <p:nvPr/>
        </p:nvSpPr>
        <p:spPr bwMode="auto">
          <a:xfrm>
            <a:off x="4633556" y="1652362"/>
            <a:ext cx="3240088" cy="804863"/>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Resultados del diseño y desarrollo</a:t>
            </a:r>
          </a:p>
        </p:txBody>
      </p:sp>
    </p:spTree>
    <p:extLst>
      <p:ext uri="{BB962C8B-B14F-4D97-AF65-F5344CB8AC3E}">
        <p14:creationId xmlns:p14="http://schemas.microsoft.com/office/powerpoint/2010/main" val="293836192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93186"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93187" name="AutoShape 3"/>
          <p:cNvSpPr>
            <a:spLocks noChangeArrowheads="1"/>
          </p:cNvSpPr>
          <p:nvPr/>
        </p:nvSpPr>
        <p:spPr bwMode="auto">
          <a:xfrm>
            <a:off x="705317" y="487456"/>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7. </a:t>
            </a:r>
            <a:endParaRPr lang="es-AR" altLang="es-AR" sz="2800" b="1" dirty="0" smtClean="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7.3 </a:t>
            </a:r>
            <a:r>
              <a:rPr lang="es-AR" altLang="es-AR" sz="2800" b="1" dirty="0">
                <a:latin typeface="Arial" panose="020B0604020202020204" pitchFamily="34" charset="0"/>
              </a:rPr>
              <a:t>Diseño y Desarrollo</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smtClean="0">
              <a:latin typeface="Arial" panose="020B0604020202020204" pitchFamily="34" charset="0"/>
            </a:endParaRPr>
          </a:p>
          <a:p>
            <a:pPr marL="458787" indent="-457200" algn="just" hangingPunct="0">
              <a:spcBef>
                <a:spcPts val="325"/>
              </a:spcBef>
              <a:buClr>
                <a:srgbClr val="0070C0"/>
              </a:buClr>
              <a:buFont typeface="Wingdings" panose="05000000000000000000" pitchFamily="2" charset="2"/>
              <a:buChar char="§"/>
            </a:pPr>
            <a:r>
              <a:rPr lang="es-AR" altLang="es-AR" sz="2800" dirty="0" smtClean="0">
                <a:latin typeface="Arial" panose="020B0604020202020204" pitchFamily="34" charset="0"/>
              </a:rPr>
              <a:t>Realizar </a:t>
            </a:r>
            <a:r>
              <a:rPr lang="es-AR" altLang="es-AR" sz="2800" dirty="0">
                <a:latin typeface="Arial" panose="020B0604020202020204" pitchFamily="34" charset="0"/>
              </a:rPr>
              <a:t>revisiones según lo planificado</a:t>
            </a:r>
          </a:p>
          <a:p>
            <a:pPr marL="458787" indent="-457200" algn="just" hangingPunct="0">
              <a:spcBef>
                <a:spcPts val="325"/>
              </a:spcBef>
              <a:buClr>
                <a:srgbClr val="0070C0"/>
              </a:buClr>
              <a:buFont typeface="Wingdings" panose="05000000000000000000" pitchFamily="2" charset="2"/>
              <a:buChar char="§"/>
            </a:pPr>
            <a:endParaRPr lang="es-AR" altLang="es-AR" sz="2800" dirty="0">
              <a:latin typeface="Arial" panose="020B0604020202020204" pitchFamily="34" charset="0"/>
            </a:endParaRPr>
          </a:p>
          <a:p>
            <a:r>
              <a:rPr lang="es-AR" altLang="es-AR" sz="2400" dirty="0"/>
              <a:t>evaluar la capacidad de los resultados de diseño y desarrollo para cumplir los requisitos,</a:t>
            </a:r>
          </a:p>
          <a:p>
            <a:r>
              <a:rPr lang="es-AR" altLang="es-AR" sz="2400" dirty="0" smtClean="0"/>
              <a:t>identificar </a:t>
            </a:r>
            <a:r>
              <a:rPr lang="es-AR" altLang="es-AR" sz="2400" dirty="0"/>
              <a:t>cualquier problema y proponer las acciones necesarias</a:t>
            </a:r>
            <a:r>
              <a:rPr lang="es-AR" altLang="es-AR" dirty="0"/>
              <a:t>.</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p:txBody>
      </p:sp>
      <p:sp>
        <p:nvSpPr>
          <p:cNvPr id="93188" name="Text Box 4"/>
          <p:cNvSpPr txBox="1">
            <a:spLocks noChangeArrowheads="1"/>
          </p:cNvSpPr>
          <p:nvPr/>
        </p:nvSpPr>
        <p:spPr bwMode="auto">
          <a:xfrm>
            <a:off x="4494819" y="2147187"/>
            <a:ext cx="3240088" cy="804863"/>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Revisión del diseño y desarrollo</a:t>
            </a:r>
          </a:p>
        </p:txBody>
      </p:sp>
      <p:sp>
        <p:nvSpPr>
          <p:cNvPr id="93189" name="Text Box 5"/>
          <p:cNvSpPr txBox="1">
            <a:spLocks noChangeArrowheads="1"/>
          </p:cNvSpPr>
          <p:nvPr/>
        </p:nvSpPr>
        <p:spPr bwMode="auto">
          <a:xfrm>
            <a:off x="1272988" y="5091953"/>
            <a:ext cx="9950824" cy="1629523"/>
          </a:xfrm>
          <a:prstGeom prst="rect">
            <a:avLst/>
          </a:prstGeom>
          <a:solidFill>
            <a:srgbClr val="E6E6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r>
              <a:rPr lang="es-AR" altLang="es-AR" sz="2400" u="sng" dirty="0">
                <a:solidFill>
                  <a:srgbClr val="000080"/>
                </a:solidFill>
              </a:rPr>
              <a:t>revisión</a:t>
            </a:r>
          </a:p>
          <a:p>
            <a:r>
              <a:rPr lang="es-AR" altLang="es-AR" sz="2400" dirty="0">
                <a:solidFill>
                  <a:srgbClr val="000080"/>
                </a:solidFill>
              </a:rPr>
              <a:t>actividad emprendida para asegurar la conveniencia, adecuación y eficacia del tema objeto de la revisión, para alcanzar objetivos establecidos</a:t>
            </a:r>
          </a:p>
        </p:txBody>
      </p:sp>
    </p:spTree>
    <p:extLst>
      <p:ext uri="{BB962C8B-B14F-4D97-AF65-F5344CB8AC3E}">
        <p14:creationId xmlns:p14="http://schemas.microsoft.com/office/powerpoint/2010/main" val="242540087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94210"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94211" name="AutoShape 3"/>
          <p:cNvSpPr>
            <a:spLocks noChangeArrowheads="1"/>
          </p:cNvSpPr>
          <p:nvPr/>
        </p:nvSpPr>
        <p:spPr bwMode="auto">
          <a:xfrm>
            <a:off x="635682" y="490538"/>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7. </a:t>
            </a:r>
            <a:endParaRPr lang="es-AR" altLang="es-AR" sz="2800" b="1" dirty="0" smtClean="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7.3 </a:t>
            </a:r>
            <a:r>
              <a:rPr lang="es-AR" altLang="es-AR" sz="2800" b="1" dirty="0">
                <a:latin typeface="Arial" panose="020B0604020202020204" pitchFamily="34" charset="0"/>
              </a:rPr>
              <a:t>Diseño y Desarrollo</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dirty="0">
                <a:latin typeface="Arial" panose="020B0604020202020204" pitchFamily="34" charset="0"/>
              </a:rPr>
              <a:t>Realizar la verificación, según lo planificado, para asegurarse de </a:t>
            </a:r>
            <a:endParaRPr lang="es-AR" altLang="es-AR" sz="2800"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que </a:t>
            </a:r>
            <a:r>
              <a:rPr lang="es-AR" altLang="es-AR" sz="2800" dirty="0">
                <a:latin typeface="Arial" panose="020B0604020202020204" pitchFamily="34" charset="0"/>
              </a:rPr>
              <a:t>los resultados del diseño y desarrollo cumplen los requisitos de </a:t>
            </a:r>
            <a:endParaRPr lang="es-AR" altLang="es-AR" sz="2800"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los </a:t>
            </a:r>
            <a:r>
              <a:rPr lang="es-AR" altLang="es-AR" sz="2800" dirty="0">
                <a:latin typeface="Arial" panose="020B0604020202020204" pitchFamily="34" charset="0"/>
              </a:rPr>
              <a:t>elementos de entrada del diseño y desarrollo.</a:t>
            </a:r>
          </a:p>
          <a:p>
            <a:pPr marL="174625" indent="-173038" algn="just" hangingPunct="0">
              <a:spcBef>
                <a:spcPts val="325"/>
              </a:spcBef>
            </a:pPr>
            <a:endParaRPr lang="es-AR" altLang="es-AR" sz="2800"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p:txBody>
      </p:sp>
      <p:sp>
        <p:nvSpPr>
          <p:cNvPr id="94212" name="Text Box 4"/>
          <p:cNvSpPr txBox="1">
            <a:spLocks noChangeArrowheads="1"/>
          </p:cNvSpPr>
          <p:nvPr/>
        </p:nvSpPr>
        <p:spPr bwMode="auto">
          <a:xfrm>
            <a:off x="4223009" y="2021681"/>
            <a:ext cx="3240088" cy="804863"/>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a:solidFill>
                  <a:srgbClr val="000080"/>
                </a:solidFill>
              </a:rPr>
              <a:t>Verificación del diseño y desarrollo</a:t>
            </a:r>
          </a:p>
        </p:txBody>
      </p:sp>
      <p:sp>
        <p:nvSpPr>
          <p:cNvPr id="94213" name="Text Box 5"/>
          <p:cNvSpPr txBox="1">
            <a:spLocks noChangeArrowheads="1"/>
          </p:cNvSpPr>
          <p:nvPr/>
        </p:nvSpPr>
        <p:spPr bwMode="auto">
          <a:xfrm>
            <a:off x="2244725" y="5162550"/>
            <a:ext cx="7632700" cy="1424862"/>
          </a:xfrm>
          <a:prstGeom prst="rect">
            <a:avLst/>
          </a:prstGeom>
          <a:solidFill>
            <a:srgbClr val="E6E6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r>
              <a:rPr lang="es-AR" altLang="es-AR" sz="2000" u="sng">
                <a:solidFill>
                  <a:srgbClr val="000080"/>
                </a:solidFill>
              </a:rPr>
              <a:t>verificación</a:t>
            </a:r>
          </a:p>
          <a:p>
            <a:r>
              <a:rPr lang="es-AR" altLang="es-AR" sz="2000">
                <a:solidFill>
                  <a:srgbClr val="000080"/>
                </a:solidFill>
              </a:rPr>
              <a:t>confirmación mediante la aportación especificados de evidencia objetiva de que se han cumplido los requisitos especificados</a:t>
            </a:r>
          </a:p>
        </p:txBody>
      </p:sp>
    </p:spTree>
    <p:extLst>
      <p:ext uri="{BB962C8B-B14F-4D97-AF65-F5344CB8AC3E}">
        <p14:creationId xmlns:p14="http://schemas.microsoft.com/office/powerpoint/2010/main" val="311741223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1"/>
          <p:cNvSpPr txBox="1">
            <a:spLocks noChangeArrowheads="1"/>
          </p:cNvSpPr>
          <p:nvPr/>
        </p:nvSpPr>
        <p:spPr bwMode="auto">
          <a:xfrm>
            <a:off x="9448800" y="6356351"/>
            <a:ext cx="762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p>
        </p:txBody>
      </p:sp>
      <p:sp>
        <p:nvSpPr>
          <p:cNvPr id="95234" name="Text Box 2"/>
          <p:cNvSpPr txBox="1">
            <a:spLocks noChangeArrowheads="1"/>
          </p:cNvSpPr>
          <p:nvPr/>
        </p:nvSpPr>
        <p:spPr bwMode="auto">
          <a:xfrm>
            <a:off x="3487738" y="114300"/>
            <a:ext cx="7072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r"/>
            <a:r>
              <a:rPr lang="es-AR" altLang="es-AR" sz="3200" b="1" i="1">
                <a:solidFill>
                  <a:srgbClr val="000080"/>
                </a:solidFill>
                <a:latin typeface="Calibri" panose="020F0502020204030204" pitchFamily="34" charset="0"/>
              </a:rPr>
              <a:t>ISO 9001:2008</a:t>
            </a:r>
          </a:p>
        </p:txBody>
      </p:sp>
      <p:sp>
        <p:nvSpPr>
          <p:cNvPr id="95235" name="AutoShape 3"/>
          <p:cNvSpPr>
            <a:spLocks noChangeArrowheads="1"/>
          </p:cNvSpPr>
          <p:nvPr/>
        </p:nvSpPr>
        <p:spPr bwMode="auto">
          <a:xfrm>
            <a:off x="453102" y="490538"/>
            <a:ext cx="8567737" cy="5492750"/>
          </a:xfrm>
          <a:custGeom>
            <a:avLst/>
            <a:gdLst>
              <a:gd name="G0" fmla="*/ 23801 1 2"/>
              <a:gd name="G1" fmla="*/ 15260 1 2"/>
              <a:gd name="G2" fmla="+- 15260 0 0"/>
              <a:gd name="G3" fmla="+- 23801 0 0"/>
            </a:gdLst>
            <a:ahLst/>
            <a:cxnLst>
              <a:cxn ang="0">
                <a:pos x="r" y="vc"/>
              </a:cxn>
              <a:cxn ang="5400000">
                <a:pos x="hc" y="b"/>
              </a:cxn>
              <a:cxn ang="10800000">
                <a:pos x="l" y="vc"/>
              </a:cxn>
              <a:cxn ang="16200000">
                <a:pos x="hc" y="t"/>
              </a:cxn>
            </a:cxnLst>
            <a:rect l="0" t="0" r="0" b="0"/>
            <a:pathLst>
              <a:path>
                <a:moveTo>
                  <a:pt x="0" y="0"/>
                </a:moveTo>
                <a:lnTo>
                  <a:pt x="23801" y="0"/>
                </a:lnTo>
                <a:lnTo>
                  <a:pt x="23801" y="15260"/>
                </a:lnTo>
                <a:lnTo>
                  <a:pt x="0" y="15260"/>
                </a:lnTo>
                <a:close/>
              </a:path>
            </a:pathLst>
          </a:custGeom>
          <a:noFill/>
          <a:extLst/>
        </p:spPr>
        <p:txBody>
          <a:bodyPr wrap="square" rtlCol="0">
            <a:spAutoFit/>
          </a:bodyPr>
          <a:lstStyle/>
          <a:p>
            <a:pPr marL="174625" indent="-173038" algn="just" hangingPunct="0">
              <a:spcBef>
                <a:spcPts val="325"/>
              </a:spcBef>
            </a:pPr>
            <a:r>
              <a:rPr lang="es-AR" altLang="es-AR" sz="2800" b="1" dirty="0">
                <a:latin typeface="Arial" panose="020B0604020202020204" pitchFamily="34" charset="0"/>
              </a:rPr>
              <a:t>Capítulo 7. </a:t>
            </a:r>
            <a:endParaRPr lang="es-AR" altLang="es-AR" sz="2800" b="1" dirty="0" smtClean="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b="1" dirty="0" smtClean="0">
                <a:latin typeface="Arial" panose="020B0604020202020204" pitchFamily="34" charset="0"/>
              </a:rPr>
              <a:t>7.3 </a:t>
            </a:r>
            <a:r>
              <a:rPr lang="es-AR" altLang="es-AR" sz="2800" b="1" dirty="0">
                <a:latin typeface="Arial" panose="020B0604020202020204" pitchFamily="34" charset="0"/>
              </a:rPr>
              <a:t>Diseño y Desarrollo</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r>
              <a:rPr lang="es-AR" altLang="es-AR" sz="2800" dirty="0">
                <a:latin typeface="Arial" panose="020B0604020202020204" pitchFamily="34" charset="0"/>
              </a:rPr>
              <a:t>Realizar la verificación, según lo planificado, para asegurarse de que </a:t>
            </a:r>
            <a:endParaRPr lang="es-AR" altLang="es-AR" sz="2800"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el </a:t>
            </a:r>
            <a:r>
              <a:rPr lang="es-AR" altLang="es-AR" sz="2800" dirty="0">
                <a:latin typeface="Arial" panose="020B0604020202020204" pitchFamily="34" charset="0"/>
              </a:rPr>
              <a:t>producto resultante es capaz de satisfacer los requisitos para su </a:t>
            </a:r>
            <a:endParaRPr lang="es-AR" altLang="es-AR" sz="2800" dirty="0" smtClean="0">
              <a:latin typeface="Arial" panose="020B0604020202020204" pitchFamily="34" charset="0"/>
            </a:endParaRPr>
          </a:p>
          <a:p>
            <a:pPr marL="174625" indent="-173038" algn="just" hangingPunct="0">
              <a:spcBef>
                <a:spcPts val="325"/>
              </a:spcBef>
            </a:pPr>
            <a:r>
              <a:rPr lang="es-AR" altLang="es-AR" sz="2800" dirty="0" smtClean="0">
                <a:latin typeface="Arial" panose="020B0604020202020204" pitchFamily="34" charset="0"/>
              </a:rPr>
              <a:t>aplicación </a:t>
            </a:r>
            <a:r>
              <a:rPr lang="es-AR" altLang="es-AR" sz="2800" dirty="0">
                <a:latin typeface="Arial" panose="020B0604020202020204" pitchFamily="34" charset="0"/>
              </a:rPr>
              <a:t>especificada o uso previsto, cuando sea conocido.  </a:t>
            </a:r>
          </a:p>
          <a:p>
            <a:pPr marL="174625" indent="-173038" algn="just" hangingPunct="0">
              <a:spcBef>
                <a:spcPts val="325"/>
              </a:spcBef>
            </a:pPr>
            <a:endParaRPr lang="es-AR" altLang="es-AR" sz="2800" b="1" dirty="0">
              <a:latin typeface="Arial" panose="020B0604020202020204" pitchFamily="34" charset="0"/>
            </a:endParaRPr>
          </a:p>
          <a:p>
            <a:pPr marL="174625" indent="-173038" algn="just" hangingPunct="0">
              <a:spcBef>
                <a:spcPts val="325"/>
              </a:spcBef>
            </a:pPr>
            <a:endParaRPr lang="es-AR" altLang="es-AR" sz="2800" b="1" dirty="0">
              <a:latin typeface="Arial" panose="020B0604020202020204" pitchFamily="34" charset="0"/>
            </a:endParaRPr>
          </a:p>
        </p:txBody>
      </p:sp>
      <p:sp>
        <p:nvSpPr>
          <p:cNvPr id="95236" name="Text Box 4"/>
          <p:cNvSpPr txBox="1">
            <a:spLocks noChangeArrowheads="1"/>
          </p:cNvSpPr>
          <p:nvPr/>
        </p:nvSpPr>
        <p:spPr bwMode="auto">
          <a:xfrm>
            <a:off x="4278993" y="2021681"/>
            <a:ext cx="3240088" cy="804863"/>
          </a:xfrm>
          <a:prstGeom prst="rect">
            <a:avLst/>
          </a:prstGeom>
          <a:solidFill>
            <a:srgbClr val="E6E6FF"/>
          </a:solidFill>
          <a:ln w="36000" cap="flat">
            <a:solidFill>
              <a:srgbClr val="00008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pPr algn="ctr"/>
            <a:r>
              <a:rPr lang="es-AR" altLang="es-AR" dirty="0">
                <a:solidFill>
                  <a:srgbClr val="000080"/>
                </a:solidFill>
              </a:rPr>
              <a:t>Validación del diseño y desarrollo</a:t>
            </a:r>
          </a:p>
        </p:txBody>
      </p:sp>
      <p:sp>
        <p:nvSpPr>
          <p:cNvPr id="95237" name="Text Box 5"/>
          <p:cNvSpPr txBox="1">
            <a:spLocks noChangeArrowheads="1"/>
          </p:cNvSpPr>
          <p:nvPr/>
        </p:nvSpPr>
        <p:spPr bwMode="auto">
          <a:xfrm>
            <a:off x="2244725" y="5162550"/>
            <a:ext cx="7632700" cy="1327897"/>
          </a:xfrm>
          <a:prstGeom prst="rect">
            <a:avLst/>
          </a:prstGeom>
          <a:solidFill>
            <a:srgbClr val="E6E6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mic Sans MS" panose="030F0702030302020204" pitchFamily="66" charset="0"/>
                <a:ea typeface="Droid Sans Fallback" charset="0"/>
                <a:cs typeface="Droid Sans Fallback" charset="0"/>
              </a:defRPr>
            </a:lvl9pPr>
          </a:lstStyle>
          <a:p>
            <a:r>
              <a:rPr lang="es-AR" altLang="es-AR" sz="2000" u="sng" dirty="0">
                <a:solidFill>
                  <a:srgbClr val="000080"/>
                </a:solidFill>
              </a:rPr>
              <a:t>validación</a:t>
            </a:r>
          </a:p>
          <a:p>
            <a:r>
              <a:rPr lang="es-AR" altLang="es-AR" sz="2000" dirty="0">
                <a:solidFill>
                  <a:srgbClr val="000080"/>
                </a:solidFill>
              </a:rPr>
              <a:t>confirmación mediante la aportación de evidencia objetiva de que se han cumplido los requisitos para una utilización o aplicación específica prevista</a:t>
            </a:r>
          </a:p>
        </p:txBody>
      </p:sp>
    </p:spTree>
    <p:extLst>
      <p:ext uri="{BB962C8B-B14F-4D97-AF65-F5344CB8AC3E}">
        <p14:creationId xmlns:p14="http://schemas.microsoft.com/office/powerpoint/2010/main" val="322457430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9777</TotalTime>
  <Words>7380</Words>
  <Application>Microsoft Office PowerPoint</Application>
  <PresentationFormat>Panorámica</PresentationFormat>
  <Paragraphs>1233</Paragraphs>
  <Slides>119</Slides>
  <Notes>70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119</vt:i4>
      </vt:variant>
    </vt:vector>
  </HeadingPairs>
  <TitlesOfParts>
    <vt:vector size="131" baseType="lpstr">
      <vt:lpstr>Arial</vt:lpstr>
      <vt:lpstr>Calibri</vt:lpstr>
      <vt:lpstr>Calibri Light</vt:lpstr>
      <vt:lpstr>Comic Sans MS</vt:lpstr>
      <vt:lpstr>Droid Sans Fallback</vt:lpstr>
      <vt:lpstr>Franklin Gothic Demi</vt:lpstr>
      <vt:lpstr>Segoe UI Light</vt:lpstr>
      <vt:lpstr>StarSymbol</vt:lpstr>
      <vt:lpstr>Tahoma</vt:lpstr>
      <vt:lpstr>Wingdings</vt:lpstr>
      <vt:lpstr>Wingdings 3</vt:lpstr>
      <vt:lpstr>Retrospect</vt:lpstr>
      <vt:lpstr>Clase 03: Estándares de Calidad</vt:lpstr>
      <vt:lpstr>Agenda </vt:lpstr>
      <vt:lpstr>Estándares de Calidad</vt:lpstr>
      <vt:lpstr>Estándares de Calidad</vt:lpstr>
      <vt:lpstr>¿Qué es ISO?</vt:lpstr>
      <vt:lpstr>A que se llama “Norma”?</vt:lpstr>
      <vt:lpstr>Familia de Normas ISO 9000</vt:lpstr>
      <vt:lpstr>Introducción</vt:lpstr>
      <vt:lpstr>¿Para que sirve un Sistema de Gestión de Calidad?</vt:lpstr>
      <vt:lpstr>Presentación de PowerPoint</vt:lpstr>
      <vt:lpstr>Presentación de PowerPoint</vt:lpstr>
      <vt:lpstr>Presentación de PowerPoint</vt:lpstr>
      <vt:lpstr>Presentación de PowerPoint</vt:lpstr>
      <vt:lpstr>Principios de la Calidad</vt:lpstr>
      <vt:lpstr>Principios de la Calidad</vt:lpstr>
      <vt:lpstr>Principios de la Calidad</vt:lpstr>
      <vt:lpstr>Familia de Normas ISO 9000</vt:lpstr>
      <vt:lpstr>NORMA ISO 9001</vt:lpstr>
      <vt:lpstr>¿Qué es ISO 9001?</vt:lpstr>
      <vt:lpstr>Evolución de la norma ISO 9001</vt:lpstr>
      <vt:lpstr>Objetivos de la norma ISO 9001</vt:lpstr>
      <vt:lpstr>Enfoque de la Norma ISO 9001</vt:lpstr>
      <vt:lpstr> Sistemas de Gestión de Calidad ISO 9001</vt:lpstr>
      <vt:lpstr> Sistemas de Gestión de Calidad ISO 9001</vt:lpstr>
      <vt:lpstr> Sistemas de Gestión de Calidad ISO 9001</vt:lpstr>
      <vt:lpstr> Sistemas de Gestión de Calidad ISO 9001</vt:lpstr>
      <vt:lpstr>Presentación de PowerPoint</vt:lpstr>
      <vt:lpstr>Presentación de PowerPoint</vt:lpstr>
      <vt:lpstr>Presentación de PowerPoint</vt:lpstr>
      <vt:lpstr>Presentación de PowerPoint</vt:lpstr>
      <vt:lpstr>ANEXO SL – El ciclo PHVA </vt:lpstr>
      <vt:lpstr>Presentación de PowerPoint</vt:lpstr>
      <vt:lpstr>Presentación de PowerPoint</vt:lpstr>
      <vt:lpstr>ISO 9001:2015</vt:lpstr>
      <vt:lpstr>ISO 9001:2015</vt:lpstr>
      <vt:lpstr>ISO 9001:2015</vt:lpstr>
      <vt:lpstr>ISO 9001:2015</vt:lpstr>
      <vt:lpstr>ISO 9001:2015</vt:lpstr>
      <vt:lpstr>ISO 9001:2015</vt:lpstr>
      <vt:lpstr>ISO 9001:2015</vt:lpstr>
      <vt:lpstr>ISO 9001:2015</vt:lpstr>
      <vt:lpstr>ISO 9001:2015</vt:lpstr>
      <vt:lpstr>Presentación de PowerPoint</vt:lpstr>
      <vt:lpstr>Cláusula 4. Contexto de la Organización</vt:lpstr>
      <vt:lpstr>Cláusula 4. Contexto de la Organización</vt:lpstr>
      <vt:lpstr>Cláusula 4. Contexto de la Organización</vt:lpstr>
      <vt:lpstr>Cláusula 4. Contexto de la Organización</vt:lpstr>
      <vt:lpstr>Cláusula 5. Liderazgo</vt:lpstr>
      <vt:lpstr>Cláusula 5. Liderazgo</vt:lpstr>
      <vt:lpstr>Cláusula 6. Planificación</vt:lpstr>
      <vt:lpstr>Cláusula 6. Planificación</vt:lpstr>
      <vt:lpstr>Cláusula 6. Planificación: Pensamiento basado en riesgos</vt:lpstr>
      <vt:lpstr>Cláusula 6. Planificación: Pensamiento basado en riesgos</vt:lpstr>
      <vt:lpstr>Cláusula 6. Planificación: Pensamiento basado en riesgos</vt:lpstr>
      <vt:lpstr>Cláusula 7. Apoyo</vt:lpstr>
      <vt:lpstr>Cláusula 7. Apoyo: Principales Cambios</vt:lpstr>
      <vt:lpstr>Cláusula 7. Apoyo: Principales Cambios (Cont.)</vt:lpstr>
      <vt:lpstr>Cláusula 8. Operación</vt:lpstr>
      <vt:lpstr>Cláusula 8. Operación</vt:lpstr>
      <vt:lpstr>Cláusula 8. Operación: Principales Cambios</vt:lpstr>
      <vt:lpstr>Cláusula 9. Evaluación del Desempeño</vt:lpstr>
      <vt:lpstr>Cláusula 10. Mejoras</vt:lpstr>
      <vt:lpstr>ISO 9001:2015 - Resumen de principales cambios </vt:lpstr>
      <vt:lpstr>Proceso de transición entre 2008 y 2015</vt:lpstr>
      <vt:lpstr>Recomendaciones para la transición</vt:lpstr>
      <vt:lpstr>Dudas y consultas</vt:lpstr>
      <vt:lpstr>Bibliografía</vt:lpstr>
      <vt:lpstr>ISO 9001:2008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Mariela Castares</dc:creator>
  <cp:lastModifiedBy>Virginia Veronica Cuomo</cp:lastModifiedBy>
  <cp:revision>441</cp:revision>
  <dcterms:created xsi:type="dcterms:W3CDTF">2014-05-23T19:55:48Z</dcterms:created>
  <dcterms:modified xsi:type="dcterms:W3CDTF">2016-05-07T00:16:24Z</dcterms:modified>
</cp:coreProperties>
</file>