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428" r:id="rId1"/>
  </p:sldMasterIdLst>
  <p:notesMasterIdLst>
    <p:notesMasterId r:id="rId5"/>
  </p:notesMasterIdLst>
  <p:handoutMasterIdLst>
    <p:handoutMasterId r:id="rId6"/>
  </p:handoutMasterIdLst>
  <p:sldIdLst>
    <p:sldId id="567" r:id="rId2"/>
    <p:sldId id="569" r:id="rId3"/>
    <p:sldId id="570" r:id="rId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66FF99"/>
    <a:srgbClr val="99FF99"/>
    <a:srgbClr val="A50021"/>
    <a:srgbClr val="DDDDDD"/>
    <a:srgbClr val="006600"/>
    <a:srgbClr val="99FFCC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65" autoAdjust="0"/>
    <p:restoredTop sz="94434" autoAdjust="0"/>
  </p:normalViewPr>
  <p:slideViewPr>
    <p:cSldViewPr>
      <p:cViewPr varScale="1">
        <p:scale>
          <a:sx n="63" d="100"/>
          <a:sy n="63" d="100"/>
        </p:scale>
        <p:origin x="16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3486" y="-582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7988" y="9129024"/>
            <a:ext cx="6051550" cy="48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029" tIns="43514" rIns="87029" bIns="43514" numCol="1" anchor="b" anchorCtr="0" compatLnSpc="1">
            <a:prstTxWarp prst="textNoShape">
              <a:avLst/>
            </a:prstTxWarp>
          </a:bodyPr>
          <a:lstStyle>
            <a:lvl1pPr defTabSz="871149" eaLnBrk="0" hangingPunct="0">
              <a:defRPr sz="900" i="1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AR"/>
              <a:t>Estas transparencias proveen sólo una referencia a los temas. Para su estudio debe remitirse a  la bibliografía.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6830" y="9313752"/>
            <a:ext cx="474663" cy="48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029" tIns="43514" rIns="87029" bIns="43514" numCol="1" anchor="b" anchorCtr="0" compatLnSpc="1">
            <a:prstTxWarp prst="textNoShape">
              <a:avLst/>
            </a:prstTxWarp>
          </a:bodyPr>
          <a:lstStyle>
            <a:lvl1pPr algn="r" defTabSz="871149" eaLnBrk="0" hangingPunct="0">
              <a:defRPr sz="10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C65C58D-213A-434D-919A-5D2E182C1C14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57348" name="Rectangle 6"/>
          <p:cNvSpPr>
            <a:spLocks noChangeArrowheads="1"/>
          </p:cNvSpPr>
          <p:nvPr/>
        </p:nvSpPr>
        <p:spPr bwMode="auto">
          <a:xfrm>
            <a:off x="481013" y="238412"/>
            <a:ext cx="5835650" cy="555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4680" tIns="42340" rIns="84680" bIns="42340" anchor="ctr"/>
          <a:lstStyle/>
          <a:p>
            <a:pPr algn="ctr" defTabSz="846603" eaLnBrk="0" hangingPunct="0"/>
            <a:r>
              <a:rPr lang="es-AR" sz="900" dirty="0">
                <a:latin typeface="Calibri" pitchFamily="34" charset="0"/>
              </a:rPr>
              <a:t>Universidad Nacional del Sur – Departamento de Ciencias e Ingeniería de la Computación</a:t>
            </a:r>
          </a:p>
          <a:p>
            <a:pPr algn="ctr" defTabSz="846603" eaLnBrk="0" hangingPunct="0"/>
            <a:r>
              <a:rPr lang="es-AR" sz="900" b="1" dirty="0">
                <a:latin typeface="Calibri" pitchFamily="34" charset="0"/>
              </a:rPr>
              <a:t>Elementos de Bases de Datos – Prof. Mg. Mercedes </a:t>
            </a:r>
            <a:r>
              <a:rPr lang="es-AR" sz="900" b="1" dirty="0" err="1">
                <a:latin typeface="Calibri" pitchFamily="34" charset="0"/>
              </a:rPr>
              <a:t>Vitturini</a:t>
            </a:r>
            <a:endParaRPr lang="es-AR" sz="900" b="1" dirty="0">
              <a:latin typeface="Calibri" pitchFamily="34" charset="0"/>
            </a:endParaRPr>
          </a:p>
          <a:p>
            <a:pPr algn="ctr" defTabSz="846603" eaLnBrk="0" hangingPunct="0"/>
            <a:r>
              <a:rPr lang="es-AR" sz="900" b="1" dirty="0">
                <a:latin typeface="Calibri" pitchFamily="34" charset="0"/>
              </a:rPr>
              <a:t>2do.Cuatrimestre de 2014</a:t>
            </a:r>
          </a:p>
        </p:txBody>
      </p:sp>
    </p:spTree>
    <p:extLst>
      <p:ext uri="{BB962C8B-B14F-4D97-AF65-F5344CB8AC3E}">
        <p14:creationId xmlns:p14="http://schemas.microsoft.com/office/powerpoint/2010/main" val="890301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6238" cy="51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0" tIns="41311" rIns="82620" bIns="41311" numCol="1" anchor="t" anchorCtr="0" compatLnSpc="1">
            <a:prstTxWarp prst="textNoShape">
              <a:avLst/>
            </a:prstTxWarp>
          </a:bodyPr>
          <a:lstStyle>
            <a:lvl1pPr defTabSz="823901">
              <a:defRPr sz="10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8738" y="1"/>
            <a:ext cx="2914650" cy="51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0" tIns="41311" rIns="82620" bIns="41311" numCol="1" anchor="t" anchorCtr="0" compatLnSpc="1">
            <a:prstTxWarp prst="textNoShape">
              <a:avLst/>
            </a:prstTxWarp>
          </a:bodyPr>
          <a:lstStyle>
            <a:lvl1pPr algn="r" defTabSz="823901">
              <a:defRPr sz="10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7900" y="733425"/>
            <a:ext cx="4910138" cy="3681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4713" y="4706613"/>
            <a:ext cx="5035550" cy="440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0" tIns="41311" rIns="82620" bIns="41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5327"/>
            <a:ext cx="2916238" cy="44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0" tIns="41311" rIns="82620" bIns="41311" numCol="1" anchor="b" anchorCtr="0" compatLnSpc="1">
            <a:prstTxWarp prst="textNoShape">
              <a:avLst/>
            </a:prstTxWarp>
          </a:bodyPr>
          <a:lstStyle>
            <a:lvl1pPr defTabSz="823901">
              <a:defRPr sz="10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8738" y="9405327"/>
            <a:ext cx="2914650" cy="44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0" tIns="41311" rIns="82620" bIns="41311" numCol="1" anchor="b" anchorCtr="0" compatLnSpc="1">
            <a:prstTxWarp prst="textNoShape">
              <a:avLst/>
            </a:prstTxWarp>
          </a:bodyPr>
          <a:lstStyle>
            <a:lvl1pPr algn="r" defTabSz="823901">
              <a:defRPr sz="1000"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57396E4E-2676-43FC-BF3E-F2F81A978F0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5295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1970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0579" indent="-284838" defTabSz="81970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9353" indent="-227871" defTabSz="81970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5094" indent="-227871" defTabSz="81970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0836" indent="-227871" defTabSz="81970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6577" indent="-227871" defTabSz="819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2319" indent="-227871" defTabSz="819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8060" indent="-227871" defTabSz="819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3801" indent="-227871" defTabSz="819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1C42E16-879B-4501-92F1-47B29F4AC2A9}" type="slidenum">
              <a:rPr lang="es-ES_tradnl" smtClean="0">
                <a:latin typeface="Tahoma" pitchFamily="34" charset="0"/>
              </a:rPr>
              <a:pPr eaLnBrk="1" hangingPunct="1">
                <a:defRPr/>
              </a:pPr>
              <a:t>1</a:t>
            </a:fld>
            <a:endParaRPr lang="es-ES_tradnl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717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96E4E-2676-43FC-BF3E-F2F81A978F0A}" type="slidenum">
              <a:rPr lang="es-ES_tradnl" smtClean="0"/>
              <a:pPr>
                <a:defRPr/>
              </a:pPr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0343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A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 smtClean="0"/>
              <a:t>EBD2015_16 - Mg. Mercedes Vitturini</a:t>
            </a:r>
            <a:endParaRPr lang="es-AR" alt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D519E-073B-4F15-A73A-F49EE8E68A2C}" type="slidenum">
              <a:rPr lang="es-AR" altLang="en-US"/>
              <a:pPr>
                <a:defRPr/>
              </a:pPr>
              <a:t>‹#›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406226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 smtClean="0"/>
              <a:t>EBD2015_16 - Mg. Mercedes Vitturini</a:t>
            </a:r>
            <a:endParaRPr lang="es-AR" alt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CEBF5-FBD6-4401-8373-6862C4AFE648}" type="slidenum">
              <a:rPr lang="es-AR" altLang="en-US"/>
              <a:pPr>
                <a:defRPr/>
              </a:pPr>
              <a:t>‹#›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303798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 smtClean="0"/>
              <a:t>EBD2015_16 - Mg. Mercedes Vitturini</a:t>
            </a:r>
            <a:endParaRPr lang="es-AR" alt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4DEEA-3E4E-4D6D-8513-923F377D4005}" type="slidenum">
              <a:rPr lang="es-AR" altLang="en-US"/>
              <a:pPr>
                <a:defRPr/>
              </a:pPr>
              <a:t>‹#›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243431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r">
              <a:defRPr sz="4000" b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 smtClean="0"/>
              <a:t>EBD2015_16 - Mg. Mercedes Vitturini</a:t>
            </a:r>
            <a:endParaRPr lang="es-AR" alt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11A8-BA1D-45D8-9825-873BBA55C45E}" type="slidenum">
              <a:rPr lang="es-AR" altLang="en-US"/>
              <a:pPr>
                <a:defRPr/>
              </a:pPr>
              <a:t>‹#›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51781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 smtClean="0"/>
              <a:t>EBD2015_16 - Mg. Mercedes Vitturini</a:t>
            </a:r>
            <a:endParaRPr lang="es-AR" alt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2658C-4E90-47C8-B953-1BBBC9047CBD}" type="slidenum">
              <a:rPr lang="es-AR" altLang="en-US"/>
              <a:pPr>
                <a:defRPr/>
              </a:pPr>
              <a:t>‹#›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266715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alt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 smtClean="0"/>
              <a:t>EBD2015_16 - Mg. Mercedes Vitturini</a:t>
            </a:r>
            <a:endParaRPr lang="es-AR" alt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464D-2B0C-423E-8061-453FCFA54F97}" type="slidenum">
              <a:rPr lang="es-AR" altLang="en-US"/>
              <a:pPr>
                <a:defRPr/>
              </a:pPr>
              <a:t>‹#›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261273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alt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 smtClean="0"/>
              <a:t>EBD2015_16 - Mg. Mercedes Vitturini</a:t>
            </a:r>
            <a:endParaRPr lang="es-AR" altLang="en-U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E05C5-9C7A-441F-9D9B-C91C4EA61004}" type="slidenum">
              <a:rPr lang="es-AR" altLang="en-US"/>
              <a:pPr>
                <a:defRPr/>
              </a:pPr>
              <a:t>‹#›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3822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alt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 smtClean="0"/>
              <a:t>EBD2015_16 - Mg. Mercedes Vitturini</a:t>
            </a:r>
            <a:endParaRPr lang="es-AR" altLang="en-U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21C6C-62CC-405F-A5AE-743273D3DE36}" type="slidenum">
              <a:rPr lang="es-AR" altLang="en-US"/>
              <a:pPr>
                <a:defRPr/>
              </a:pPr>
              <a:t>‹#›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315966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alt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 smtClean="0"/>
              <a:t>EBD2015_16 - Mg. Mercedes Vitturini</a:t>
            </a:r>
            <a:endParaRPr lang="es-AR" altLang="en-U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9D1B-4A95-41B5-8F8D-98C62B799A31}" type="slidenum">
              <a:rPr lang="es-AR" altLang="en-US"/>
              <a:pPr>
                <a:defRPr/>
              </a:pPr>
              <a:t>‹#›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289116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alt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 smtClean="0"/>
              <a:t>EBD2015_16 - Mg. Mercedes Vitturini</a:t>
            </a:r>
            <a:endParaRPr lang="es-AR" alt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EF781-824D-4046-9590-32ED0EFAD546}" type="slidenum">
              <a:rPr lang="es-AR" altLang="en-US"/>
              <a:pPr>
                <a:defRPr/>
              </a:pPr>
              <a:t>‹#›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20305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alt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 smtClean="0"/>
              <a:t>EBD2015_16 - Mg. Mercedes Vitturini</a:t>
            </a:r>
            <a:endParaRPr lang="es-AR" alt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DBE0-A81B-4EBF-9A1B-151E4A0E43B1}" type="slidenum">
              <a:rPr lang="es-AR" altLang="en-US"/>
              <a:pPr>
                <a:defRPr/>
              </a:pPr>
              <a:t>‹#›</a:t>
            </a:fld>
            <a:endParaRPr lang="es-AR" altLang="en-US"/>
          </a:p>
        </p:txBody>
      </p:sp>
    </p:spTree>
    <p:extLst>
      <p:ext uri="{BB962C8B-B14F-4D97-AF65-F5344CB8AC3E}">
        <p14:creationId xmlns:p14="http://schemas.microsoft.com/office/powerpoint/2010/main" val="147767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s-AR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s-ES" altLang="en-US" smtClean="0"/>
              <a:t>EBD2015_16 - Mg. Mercedes Vitturini</a:t>
            </a:r>
            <a:endParaRPr lang="es-AR" alt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993F4D7-7952-4B0C-834D-B9B98F0CBDAC}" type="slidenum">
              <a:rPr lang="es-AR" altLang="en-US"/>
              <a:pPr>
                <a:defRPr/>
              </a:pPr>
              <a:t>‹#›</a:t>
            </a:fld>
            <a:endParaRPr lang="es-A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7"/>
          <p:cNvSpPr txBox="1">
            <a:spLocks noChangeArrowheads="1"/>
          </p:cNvSpPr>
          <p:nvPr/>
        </p:nvSpPr>
        <p:spPr bwMode="auto">
          <a:xfrm>
            <a:off x="1752600" y="152400"/>
            <a:ext cx="73120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2000" b="1">
                <a:solidFill>
                  <a:srgbClr val="000066"/>
                </a:solidFill>
                <a:latin typeface="CartoGothic Std" pitchFamily="34" charset="0"/>
              </a:rPr>
              <a:t>Dpto. Ciencias e Ingeniería</a:t>
            </a:r>
            <a:r>
              <a:rPr lang="es-AR" sz="2000" b="1">
                <a:solidFill>
                  <a:srgbClr val="000066"/>
                </a:solidFill>
                <a:latin typeface="CartoGothic Std" pitchFamily="34" charset="0"/>
              </a:rPr>
              <a:t> de la Computación  </a:t>
            </a:r>
          </a:p>
          <a:p>
            <a:pPr eaLnBrk="1" hangingPunct="1"/>
            <a:r>
              <a:rPr lang="es-AR" sz="2000" b="1">
                <a:solidFill>
                  <a:srgbClr val="000066"/>
                </a:solidFill>
                <a:latin typeface="CartoGothic Std" pitchFamily="34" charset="0"/>
              </a:rPr>
              <a:t>Universidad Nacional del Sur </a:t>
            </a:r>
          </a:p>
          <a:p>
            <a:pPr algn="r" eaLnBrk="1" hangingPunct="1"/>
            <a:endParaRPr lang="es-AR">
              <a:solidFill>
                <a:srgbClr val="000066"/>
              </a:solidFill>
            </a:endParaRPr>
          </a:p>
        </p:txBody>
      </p:sp>
      <p:pic>
        <p:nvPicPr>
          <p:cNvPr id="2051" name="Picture 15" descr="D:\Personal\Escudos\EscudoDptoTranspAzu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447800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1066800"/>
            <a:ext cx="8610600" cy="20970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4800" b="1" cap="small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 de Bases </a:t>
            </a:r>
            <a:br>
              <a:rPr lang="es-AR" sz="4800" b="1" cap="small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4800" b="1" cap="small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Datos</a:t>
            </a:r>
            <a:br>
              <a:rPr lang="es-AR" sz="4800" b="1" cap="small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000" b="0" dirty="0" smtClean="0">
                <a:solidFill>
                  <a:srgbClr val="000066"/>
                </a:solidFill>
                <a:latin typeface="CartoGothic Std" pitchFamily="34" charset="0"/>
              </a:rPr>
              <a:t>Segundo Cuatrimestre 2015</a:t>
            </a:r>
            <a:endParaRPr lang="es-AR" sz="2400" b="0" dirty="0" smtClean="0">
              <a:solidFill>
                <a:srgbClr val="000066"/>
              </a:solidFill>
              <a:latin typeface="CartoGothic Std" pitchFamily="34" charset="0"/>
            </a:endParaRPr>
          </a:p>
        </p:txBody>
      </p:sp>
      <p:pic>
        <p:nvPicPr>
          <p:cNvPr id="32770" name="Picture 2" descr="http://previews.123rf.com/images/limbi007/limbi0071303/limbi007130300198/18565898-Orange-cartoon-character-with-right-folder-White-background--Stock-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3810000"/>
            <a:ext cx="34861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7976" y="3113880"/>
            <a:ext cx="6092824" cy="36179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105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toGothic Std" pitchFamily="34" charset="0"/>
              </a:rPr>
              <a:t/>
            </a:r>
            <a:br>
              <a:rPr lang="es-AR" sz="105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toGothic Std" pitchFamily="34" charset="0"/>
              </a:rPr>
            </a:br>
            <a:r>
              <a:rPr lang="es-AR" sz="2800" b="1" dirty="0" smtClean="0">
                <a:solidFill>
                  <a:srgbClr val="000066"/>
                </a:solidFill>
                <a:latin typeface="CartoGothic Std" pitchFamily="34" charset="0"/>
              </a:rPr>
              <a:t>Clase 16: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 smtClean="0">
                <a:solidFill>
                  <a:srgbClr val="000066"/>
                </a:solidFill>
                <a:latin typeface="CartoGothic Std" pitchFamily="34" charset="0"/>
              </a:rPr>
              <a:t>Ejemplo</a:t>
            </a:r>
            <a:endParaRPr lang="es-AR" sz="1400" b="1" dirty="0" smtClean="0">
              <a:solidFill>
                <a:srgbClr val="000066"/>
              </a:solidFill>
              <a:latin typeface="CartoGothic Std" pitchFamily="34" charset="0"/>
              <a:ea typeface="Verdana" pitchFamily="34" charset="0"/>
              <a:cs typeface="Verdana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sz="1200" b="1" dirty="0" smtClean="0">
              <a:solidFill>
                <a:srgbClr val="000066"/>
              </a:solidFill>
              <a:latin typeface="CartoGothic Std" pitchFamily="34" charset="0"/>
              <a:ea typeface="Verdana" pitchFamily="34" charset="0"/>
              <a:cs typeface="Verdana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sz="1200" b="1" dirty="0" smtClean="0">
              <a:solidFill>
                <a:srgbClr val="000066"/>
              </a:solidFill>
              <a:latin typeface="CartoGothic Std" pitchFamily="34" charset="0"/>
              <a:ea typeface="Verdana" pitchFamily="34" charset="0"/>
              <a:cs typeface="Verdana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1400" b="1" dirty="0" err="1" smtClean="0">
                <a:solidFill>
                  <a:srgbClr val="000066"/>
                </a:solidFill>
                <a:ea typeface="Verdana" pitchFamily="34" charset="0"/>
                <a:cs typeface="Verdana" pitchFamily="34" charset="0"/>
              </a:rPr>
              <a:t>Mg.</a:t>
            </a:r>
            <a:r>
              <a:rPr lang="es-AR" sz="1400" b="1" dirty="0" smtClean="0">
                <a:solidFill>
                  <a:srgbClr val="000066"/>
                </a:solidFill>
                <a:ea typeface="Verdana" pitchFamily="34" charset="0"/>
                <a:cs typeface="Verdana" pitchFamily="34" charset="0"/>
              </a:rPr>
              <a:t> María Mercedes </a:t>
            </a:r>
            <a:r>
              <a:rPr lang="es-AR" sz="1400" b="1" dirty="0" err="1" smtClean="0">
                <a:solidFill>
                  <a:srgbClr val="000066"/>
                </a:solidFill>
                <a:ea typeface="Verdana" pitchFamily="34" charset="0"/>
                <a:cs typeface="Verdana" pitchFamily="34" charset="0"/>
              </a:rPr>
              <a:t>Vitturini</a:t>
            </a:r>
            <a:endParaRPr lang="es-AR" sz="1400" b="1" dirty="0" smtClean="0">
              <a:solidFill>
                <a:srgbClr val="000066"/>
              </a:solidFill>
              <a:ea typeface="Verdana" pitchFamily="34" charset="0"/>
              <a:cs typeface="Verdana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1400" b="1" dirty="0" smtClean="0">
                <a:solidFill>
                  <a:srgbClr val="000066"/>
                </a:solidFill>
                <a:ea typeface="Verdana" pitchFamily="34" charset="0"/>
                <a:cs typeface="Verdana" pitchFamily="34" charset="0"/>
              </a:rPr>
              <a:t>[mvitturi@uns.edu.ar]</a:t>
            </a:r>
          </a:p>
        </p:txBody>
      </p:sp>
    </p:spTree>
    <p:extLst>
      <p:ext uri="{BB962C8B-B14F-4D97-AF65-F5344CB8AC3E}">
        <p14:creationId xmlns:p14="http://schemas.microsoft.com/office/powerpoint/2010/main" val="18191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s-AR" altLang="en-US" smtClean="0"/>
              <a:t>EBD2015_16 - Mg. Mercedes Vitturini</a:t>
            </a:r>
            <a:endParaRPr lang="es-AR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sz="3800" dirty="0" smtClean="0"/>
              <a:t>Planificación</a:t>
            </a:r>
          </a:p>
        </p:txBody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AR" sz="2800" b="1" dirty="0" smtClean="0">
                <a:solidFill>
                  <a:srgbClr val="0000CC"/>
                </a:solidFill>
              </a:rPr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546617"/>
              </p:ext>
            </p:extLst>
          </p:nvPr>
        </p:nvGraphicFramePr>
        <p:xfrm>
          <a:off x="1524000" y="1630680"/>
          <a:ext cx="6324600" cy="47244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64920"/>
                <a:gridCol w="1264920"/>
                <a:gridCol w="1264920"/>
                <a:gridCol w="1264920"/>
                <a:gridCol w="126492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s-AR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T</a:t>
                      </a:r>
                      <a:r>
                        <a:rPr lang="es-AR" sz="2400" baseline="-25000" dirty="0" smtClean="0"/>
                        <a:t>1</a:t>
                      </a:r>
                      <a:endParaRPr lang="es-AR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T</a:t>
                      </a:r>
                      <a:r>
                        <a:rPr lang="es-AR" sz="2400" baseline="-25000" dirty="0" smtClean="0"/>
                        <a:t>2</a:t>
                      </a:r>
                      <a:endParaRPr lang="es-AR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dirty="0" smtClean="0"/>
                        <a:t>T</a:t>
                      </a:r>
                      <a:r>
                        <a:rPr lang="es-AR" sz="2400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T</a:t>
                      </a:r>
                      <a:r>
                        <a:rPr lang="es-AR" sz="2400" baseline="-25000" dirty="0" smtClean="0"/>
                        <a:t>4</a:t>
                      </a:r>
                      <a:endParaRPr lang="es-AR" sz="2400" baseline="-25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s-AR" sz="2000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i="1" baseline="0" dirty="0" err="1" smtClean="0">
                          <a:solidFill>
                            <a:srgbClr val="C00000"/>
                          </a:solidFill>
                        </a:rPr>
                        <a:t>ts</a:t>
                      </a:r>
                      <a:r>
                        <a:rPr lang="es-AR" sz="2000" i="1" baseline="0" dirty="0" smtClean="0">
                          <a:solidFill>
                            <a:srgbClr val="C00000"/>
                          </a:solidFill>
                        </a:rPr>
                        <a:t>(T</a:t>
                      </a:r>
                      <a:r>
                        <a:rPr lang="es-AR" sz="2000" i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s-AR" sz="2000" i="1" baseline="0" dirty="0" smtClean="0">
                          <a:solidFill>
                            <a:srgbClr val="C00000"/>
                          </a:solidFill>
                        </a:rPr>
                        <a:t>)=100</a:t>
                      </a:r>
                      <a:endParaRPr lang="es-AR" sz="2000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i="1" baseline="0" dirty="0" err="1" smtClean="0">
                          <a:solidFill>
                            <a:srgbClr val="C00000"/>
                          </a:solidFill>
                        </a:rPr>
                        <a:t>ts</a:t>
                      </a:r>
                      <a:r>
                        <a:rPr lang="es-AR" sz="2000" i="1" baseline="0" dirty="0" smtClean="0">
                          <a:solidFill>
                            <a:srgbClr val="C00000"/>
                          </a:solidFill>
                        </a:rPr>
                        <a:t>(T</a:t>
                      </a:r>
                      <a:r>
                        <a:rPr lang="es-AR" sz="2000" i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s-AR" sz="2000" i="1" baseline="0" dirty="0" smtClean="0">
                          <a:solidFill>
                            <a:srgbClr val="C00000"/>
                          </a:solidFill>
                        </a:rPr>
                        <a:t>)=150</a:t>
                      </a:r>
                    </a:p>
                    <a:p>
                      <a:pPr algn="ctr"/>
                      <a:endParaRPr lang="es-AR" sz="2000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i="1" baseline="0" dirty="0" err="1" smtClean="0">
                          <a:solidFill>
                            <a:srgbClr val="C00000"/>
                          </a:solidFill>
                        </a:rPr>
                        <a:t>ts</a:t>
                      </a:r>
                      <a:r>
                        <a:rPr lang="es-AR" sz="2000" i="1" baseline="0" dirty="0" smtClean="0">
                          <a:solidFill>
                            <a:srgbClr val="C00000"/>
                          </a:solidFill>
                        </a:rPr>
                        <a:t>(T</a:t>
                      </a:r>
                      <a:r>
                        <a:rPr lang="es-AR" sz="2000" i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s-AR" sz="2000" i="1" baseline="0" dirty="0" smtClean="0">
                          <a:solidFill>
                            <a:srgbClr val="C00000"/>
                          </a:solidFill>
                        </a:rPr>
                        <a:t>)=180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000" i="1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i="1" baseline="0" dirty="0" err="1" smtClean="0">
                          <a:solidFill>
                            <a:srgbClr val="C00000"/>
                          </a:solidFill>
                        </a:rPr>
                        <a:t>ts</a:t>
                      </a:r>
                      <a:r>
                        <a:rPr lang="es-AR" sz="2000" i="1" baseline="0" dirty="0" smtClean="0">
                          <a:solidFill>
                            <a:srgbClr val="C00000"/>
                          </a:solidFill>
                        </a:rPr>
                        <a:t>(T</a:t>
                      </a:r>
                      <a:r>
                        <a:rPr lang="es-AR" sz="2000" i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s-AR" sz="2000" i="1" baseline="0" dirty="0" smtClean="0">
                          <a:solidFill>
                            <a:srgbClr val="C00000"/>
                          </a:solidFill>
                        </a:rPr>
                        <a:t>)=210</a:t>
                      </a:r>
                    </a:p>
                    <a:p>
                      <a:pPr algn="ctr"/>
                      <a:endParaRPr lang="es-AR" sz="2000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AR" sz="1400" b="0" baseline="0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b="1" baseline="0" dirty="0" err="1" smtClean="0"/>
                        <a:t>read</a:t>
                      </a:r>
                      <a:r>
                        <a:rPr lang="es-AR" sz="2000" b="1" baseline="0" dirty="0" smtClean="0"/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AR" sz="1400" b="0" baseline="0" dirty="0" smtClean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b="1" baseline="0" dirty="0" err="1" smtClean="0"/>
                        <a:t>read</a:t>
                      </a:r>
                      <a:r>
                        <a:rPr lang="es-AR" sz="2000" b="1" baseline="0" dirty="0" smtClean="0"/>
                        <a:t> 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AR" sz="1400" b="0" baseline="0" dirty="0" smtClean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baseline="0" dirty="0" err="1" smtClean="0"/>
                        <a:t>write</a:t>
                      </a:r>
                      <a:r>
                        <a:rPr lang="es-AR" sz="2000" b="1" baseline="0" dirty="0" smtClean="0"/>
                        <a:t> (A)</a:t>
                      </a:r>
                      <a:endParaRPr lang="es-AR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AR" sz="1400" b="0" baseline="0" dirty="0" smtClean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b="1" baseline="0" dirty="0" err="1" smtClean="0"/>
                        <a:t>write</a:t>
                      </a:r>
                      <a:r>
                        <a:rPr lang="es-AR" sz="2000" b="1" baseline="0" dirty="0" smtClean="0"/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AR" sz="1400" b="0" baseline="0" dirty="0" smtClean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b="1" baseline="0" dirty="0" err="1" smtClean="0"/>
                        <a:t>read</a:t>
                      </a:r>
                      <a:r>
                        <a:rPr lang="es-AR" sz="2000" b="1" baseline="0" dirty="0" smtClean="0"/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AR" sz="1400" b="0" baseline="0" dirty="0" smtClean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b="1" baseline="0" dirty="0" err="1" smtClean="0"/>
                        <a:t>read</a:t>
                      </a:r>
                      <a:r>
                        <a:rPr lang="es-AR" sz="2000" b="1" baseline="0" dirty="0" smtClean="0"/>
                        <a:t> 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AR" sz="1400" b="0" baseline="0" dirty="0" smtClean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b="1" baseline="0" dirty="0" err="1" smtClean="0"/>
                        <a:t>write</a:t>
                      </a:r>
                      <a:r>
                        <a:rPr lang="es-AR" sz="2000" b="1" baseline="0" dirty="0" smtClean="0"/>
                        <a:t>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AR" sz="1400" b="0" baseline="0" dirty="0" smtClean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baseline="0" dirty="0" err="1" smtClean="0"/>
                        <a:t>read</a:t>
                      </a:r>
                      <a:r>
                        <a:rPr lang="es-AR" sz="2000" b="1" baseline="0" dirty="0" smtClean="0"/>
                        <a:t>(B)</a:t>
                      </a:r>
                      <a:endParaRPr lang="es-AR" sz="2000" b="1" baseline="0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AR" sz="1400" b="0" baseline="0" dirty="0" smtClean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b="1" baseline="0" dirty="0" err="1" smtClean="0"/>
                        <a:t>read</a:t>
                      </a:r>
                      <a:r>
                        <a:rPr lang="es-AR" sz="2000" b="1" baseline="0" dirty="0" smtClean="0"/>
                        <a:t>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000" b="1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08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Protocolos Basados en Estampilla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800" dirty="0" smtClean="0"/>
              <a:t>Asumiendo </a:t>
            </a:r>
            <a:r>
              <a:rPr lang="es-AR" sz="2800" i="1" dirty="0" err="1" smtClean="0"/>
              <a:t>ts</a:t>
            </a:r>
            <a:r>
              <a:rPr lang="es-AR" sz="2800" dirty="0" smtClean="0"/>
              <a:t>(T</a:t>
            </a:r>
            <a:r>
              <a:rPr lang="es-AR" sz="2800" baseline="-25000" dirty="0" smtClean="0"/>
              <a:t>1</a:t>
            </a:r>
            <a:r>
              <a:rPr lang="es-AR" sz="2800" dirty="0" smtClean="0"/>
              <a:t>) </a:t>
            </a:r>
            <a:r>
              <a:rPr lang="es-AR" sz="2800" dirty="0" smtClean="0">
                <a:sym typeface="Symbol" panose="05050102010706020507" pitchFamily="18" charset="2"/>
              </a:rPr>
              <a:t> </a:t>
            </a:r>
            <a:r>
              <a:rPr lang="es-AR" sz="2800" i="1" dirty="0" err="1" smtClean="0"/>
              <a:t>ts</a:t>
            </a:r>
            <a:r>
              <a:rPr lang="es-AR" sz="2800" dirty="0" smtClean="0"/>
              <a:t>(T</a:t>
            </a:r>
            <a:r>
              <a:rPr lang="es-AR" sz="2800" baseline="-25000" dirty="0" smtClean="0"/>
              <a:t>2</a:t>
            </a:r>
            <a:r>
              <a:rPr lang="es-AR" sz="2800" dirty="0" smtClean="0"/>
              <a:t>) </a:t>
            </a:r>
            <a:r>
              <a:rPr lang="es-AR" sz="2800" dirty="0">
                <a:sym typeface="Symbol" panose="05050102010706020507" pitchFamily="18" charset="2"/>
              </a:rPr>
              <a:t> </a:t>
            </a:r>
            <a:r>
              <a:rPr lang="es-AR" sz="2800" i="1" dirty="0" err="1" smtClean="0"/>
              <a:t>ts</a:t>
            </a:r>
            <a:r>
              <a:rPr lang="es-AR" sz="2800" dirty="0" smtClean="0"/>
              <a:t>(T</a:t>
            </a:r>
            <a:r>
              <a:rPr lang="es-AR" sz="2800" baseline="-25000" dirty="0" smtClean="0"/>
              <a:t>3</a:t>
            </a:r>
            <a:r>
              <a:rPr lang="es-AR" sz="2800" dirty="0" smtClean="0"/>
              <a:t>) </a:t>
            </a:r>
            <a:r>
              <a:rPr lang="es-AR" sz="2800" dirty="0">
                <a:sym typeface="Symbol" panose="05050102010706020507" pitchFamily="18" charset="2"/>
              </a:rPr>
              <a:t> </a:t>
            </a:r>
            <a:r>
              <a:rPr lang="es-AR" sz="2800" i="1" dirty="0" err="1" smtClean="0"/>
              <a:t>ts</a:t>
            </a:r>
            <a:r>
              <a:rPr lang="es-AR" sz="2800" dirty="0" smtClean="0"/>
              <a:t>(T</a:t>
            </a:r>
            <a:r>
              <a:rPr lang="es-AR" sz="2800" baseline="-25000" dirty="0" smtClean="0"/>
              <a:t>4</a:t>
            </a:r>
            <a:r>
              <a:rPr lang="es-AR" sz="2800" dirty="0" smtClean="0"/>
              <a:t>).</a:t>
            </a:r>
          </a:p>
          <a:p>
            <a:r>
              <a:rPr lang="es-AR" sz="2800" dirty="0" smtClean="0"/>
              <a:t>Analizar el resultado de aplicar los siguientes protocolos a la planificación anterior</a:t>
            </a:r>
          </a:p>
          <a:p>
            <a:pPr lvl="1"/>
            <a:r>
              <a:rPr lang="es-AR" sz="2400" dirty="0" smtClean="0"/>
              <a:t>Protocolo de Estampillas de Tiempo Tradicional</a:t>
            </a:r>
          </a:p>
          <a:p>
            <a:pPr lvl="1"/>
            <a:r>
              <a:rPr lang="es-AR" sz="2400" dirty="0" smtClean="0"/>
              <a:t>Protocolo de Estampilla de Tiempo + Regla de Escritura de Thomas</a:t>
            </a:r>
          </a:p>
          <a:p>
            <a:pPr lvl="1"/>
            <a:r>
              <a:rPr lang="es-AR" sz="2400" dirty="0" smtClean="0"/>
              <a:t>Protocolo </a:t>
            </a:r>
            <a:r>
              <a:rPr lang="es-AR" sz="2400" dirty="0" err="1" smtClean="0"/>
              <a:t>multiversión</a:t>
            </a:r>
            <a:endParaRPr lang="es-AR" sz="2400" dirty="0"/>
          </a:p>
          <a:p>
            <a:pPr lvl="1"/>
            <a:r>
              <a:rPr lang="es-AR" sz="2400" dirty="0" smtClean="0"/>
              <a:t>Protocolo de Validación</a:t>
            </a:r>
            <a:endParaRPr lang="es-A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EBD2015_16 - Mg. Mercedes Vitturini</a:t>
            </a:r>
            <a:endParaRPr lang="es-AR" altLang="en-US" dirty="0"/>
          </a:p>
        </p:txBody>
      </p:sp>
    </p:spTree>
    <p:extLst>
      <p:ext uri="{BB962C8B-B14F-4D97-AF65-F5344CB8AC3E}">
        <p14:creationId xmlns:p14="http://schemas.microsoft.com/office/powerpoint/2010/main" val="2184368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7165</TotalTime>
  <Words>138</Words>
  <Application>Microsoft Office PowerPoint</Application>
  <PresentationFormat>On-screen Show (4:3)</PresentationFormat>
  <Paragraphs>48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CartoGothic Std</vt:lpstr>
      <vt:lpstr>Symbol</vt:lpstr>
      <vt:lpstr>Tahoma</vt:lpstr>
      <vt:lpstr>Times New Roman</vt:lpstr>
      <vt:lpstr>Verdana</vt:lpstr>
      <vt:lpstr>Wingdings</vt:lpstr>
      <vt:lpstr>Tema de Office</vt:lpstr>
      <vt:lpstr>Elementos de Bases  de Datos Segundo Cuatrimestre 2015</vt:lpstr>
      <vt:lpstr>Planificación</vt:lpstr>
      <vt:lpstr>Protocolos Basados en Estampilla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Sistemas</dc:title>
  <dc:creator>mmv;wmg</dc:creator>
  <cp:keywords>crt</cp:keywords>
  <cp:lastModifiedBy>Mercedes Vitturini</cp:lastModifiedBy>
  <cp:revision>760</cp:revision>
  <cp:lastPrinted>2015-10-08T20:42:13Z</cp:lastPrinted>
  <dcterms:created xsi:type="dcterms:W3CDTF">1601-01-01T00:00:00Z</dcterms:created>
  <dcterms:modified xsi:type="dcterms:W3CDTF">2015-10-27T20:02:59Z</dcterms:modified>
</cp:coreProperties>
</file>